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1" r:id="rId1"/>
  </p:sldMasterIdLst>
  <p:sldIdLst>
    <p:sldId id="256" r:id="rId2"/>
    <p:sldId id="257" r:id="rId3"/>
    <p:sldId id="258" r:id="rId4"/>
    <p:sldId id="259" r:id="rId5"/>
    <p:sldId id="260" r:id="rId6"/>
    <p:sldId id="267" r:id="rId7"/>
    <p:sldId id="268" r:id="rId8"/>
    <p:sldId id="262" r:id="rId9"/>
    <p:sldId id="263" r:id="rId10"/>
    <p:sldId id="264" r:id="rId11"/>
    <p:sldId id="265" r:id="rId1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8A3A114-7627-45E0-9A67-7F04EA8D759E}" v="6" dt="2022-04-19T15:00:37.70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élanie Bureau" userId="d1ff8f66-f5d0-48e4-9b2d-99c041c2f1d0" providerId="ADAL" clId="{78A3A114-7627-45E0-9A67-7F04EA8D759E}"/>
    <pc:docChg chg="custSel modSld">
      <pc:chgData name="Mélanie Bureau" userId="d1ff8f66-f5d0-48e4-9b2d-99c041c2f1d0" providerId="ADAL" clId="{78A3A114-7627-45E0-9A67-7F04EA8D759E}" dt="2022-05-18T15:02:31.751" v="543" actId="20577"/>
      <pc:docMkLst>
        <pc:docMk/>
      </pc:docMkLst>
      <pc:sldChg chg="modSp mod">
        <pc:chgData name="Mélanie Bureau" userId="d1ff8f66-f5d0-48e4-9b2d-99c041c2f1d0" providerId="ADAL" clId="{78A3A114-7627-45E0-9A67-7F04EA8D759E}" dt="2022-05-18T15:02:31.751" v="543" actId="20577"/>
        <pc:sldMkLst>
          <pc:docMk/>
          <pc:sldMk cId="2415161548" sldId="256"/>
        </pc:sldMkLst>
        <pc:spChg chg="mod">
          <ac:chgData name="Mélanie Bureau" userId="d1ff8f66-f5d0-48e4-9b2d-99c041c2f1d0" providerId="ADAL" clId="{78A3A114-7627-45E0-9A67-7F04EA8D759E}" dt="2022-05-18T15:02:31.751" v="543" actId="20577"/>
          <ac:spMkLst>
            <pc:docMk/>
            <pc:sldMk cId="2415161548" sldId="256"/>
            <ac:spMk id="2" creationId="{213BF834-AB58-4D8D-97CD-6922289C94F6}"/>
          </ac:spMkLst>
        </pc:spChg>
      </pc:sldChg>
      <pc:sldChg chg="delSp modSp mod">
        <pc:chgData name="Mélanie Bureau" userId="d1ff8f66-f5d0-48e4-9b2d-99c041c2f1d0" providerId="ADAL" clId="{78A3A114-7627-45E0-9A67-7F04EA8D759E}" dt="2022-04-19T15:13:31.704" v="424" actId="1076"/>
        <pc:sldMkLst>
          <pc:docMk/>
          <pc:sldMk cId="1652391148" sldId="257"/>
        </pc:sldMkLst>
        <pc:spChg chg="mod">
          <ac:chgData name="Mélanie Bureau" userId="d1ff8f66-f5d0-48e4-9b2d-99c041c2f1d0" providerId="ADAL" clId="{78A3A114-7627-45E0-9A67-7F04EA8D759E}" dt="2022-04-19T15:13:31.704" v="424" actId="1076"/>
          <ac:spMkLst>
            <pc:docMk/>
            <pc:sldMk cId="1652391148" sldId="257"/>
            <ac:spMk id="3" creationId="{6C41D715-177C-4C71-84CC-74DA309D36DB}"/>
          </ac:spMkLst>
        </pc:spChg>
        <pc:picChg chg="del">
          <ac:chgData name="Mélanie Bureau" userId="d1ff8f66-f5d0-48e4-9b2d-99c041c2f1d0" providerId="ADAL" clId="{78A3A114-7627-45E0-9A67-7F04EA8D759E}" dt="2022-04-19T15:00:15.672" v="0" actId="478"/>
          <ac:picMkLst>
            <pc:docMk/>
            <pc:sldMk cId="1652391148" sldId="257"/>
            <ac:picMk id="24" creationId="{C7A4BCF3-6F91-4910-8418-82620360A27B}"/>
          </ac:picMkLst>
        </pc:picChg>
      </pc:sldChg>
      <pc:sldChg chg="delSp modSp mod">
        <pc:chgData name="Mélanie Bureau" userId="d1ff8f66-f5d0-48e4-9b2d-99c041c2f1d0" providerId="ADAL" clId="{78A3A114-7627-45E0-9A67-7F04EA8D759E}" dt="2022-04-19T15:13:41.344" v="425" actId="1076"/>
        <pc:sldMkLst>
          <pc:docMk/>
          <pc:sldMk cId="3610944921" sldId="258"/>
        </pc:sldMkLst>
        <pc:spChg chg="mod">
          <ac:chgData name="Mélanie Bureau" userId="d1ff8f66-f5d0-48e4-9b2d-99c041c2f1d0" providerId="ADAL" clId="{78A3A114-7627-45E0-9A67-7F04EA8D759E}" dt="2022-04-19T15:13:41.344" v="425" actId="1076"/>
          <ac:spMkLst>
            <pc:docMk/>
            <pc:sldMk cId="3610944921" sldId="258"/>
            <ac:spMk id="3" creationId="{7C6908E5-60C0-4761-87D3-26DD33CC58C5}"/>
          </ac:spMkLst>
        </pc:spChg>
        <pc:picChg chg="del">
          <ac:chgData name="Mélanie Bureau" userId="d1ff8f66-f5d0-48e4-9b2d-99c041c2f1d0" providerId="ADAL" clId="{78A3A114-7627-45E0-9A67-7F04EA8D759E}" dt="2022-04-19T15:00:18.333" v="1" actId="478"/>
          <ac:picMkLst>
            <pc:docMk/>
            <pc:sldMk cId="3610944921" sldId="258"/>
            <ac:picMk id="7" creationId="{B41A6591-955C-4240-AD14-ED4D63ADC0C5}"/>
          </ac:picMkLst>
        </pc:picChg>
      </pc:sldChg>
      <pc:sldChg chg="delSp mod">
        <pc:chgData name="Mélanie Bureau" userId="d1ff8f66-f5d0-48e4-9b2d-99c041c2f1d0" providerId="ADAL" clId="{78A3A114-7627-45E0-9A67-7F04EA8D759E}" dt="2022-04-19T15:00:22.325" v="2" actId="478"/>
        <pc:sldMkLst>
          <pc:docMk/>
          <pc:sldMk cId="2052022830" sldId="260"/>
        </pc:sldMkLst>
        <pc:picChg chg="del">
          <ac:chgData name="Mélanie Bureau" userId="d1ff8f66-f5d0-48e4-9b2d-99c041c2f1d0" providerId="ADAL" clId="{78A3A114-7627-45E0-9A67-7F04EA8D759E}" dt="2022-04-19T15:00:22.325" v="2" actId="478"/>
          <ac:picMkLst>
            <pc:docMk/>
            <pc:sldMk cId="2052022830" sldId="260"/>
            <ac:picMk id="11" creationId="{99AAD17A-60C8-4731-A038-D34B1F519CB5}"/>
          </ac:picMkLst>
        </pc:picChg>
      </pc:sldChg>
      <pc:sldChg chg="delSp">
        <pc:chgData name="Mélanie Bureau" userId="d1ff8f66-f5d0-48e4-9b2d-99c041c2f1d0" providerId="ADAL" clId="{78A3A114-7627-45E0-9A67-7F04EA8D759E}" dt="2022-04-19T15:00:37.706" v="8" actId="478"/>
        <pc:sldMkLst>
          <pc:docMk/>
          <pc:sldMk cId="3694917669" sldId="262"/>
        </pc:sldMkLst>
        <pc:picChg chg="del">
          <ac:chgData name="Mélanie Bureau" userId="d1ff8f66-f5d0-48e4-9b2d-99c041c2f1d0" providerId="ADAL" clId="{78A3A114-7627-45E0-9A67-7F04EA8D759E}" dt="2022-04-19T15:00:36.171" v="6" actId="478"/>
          <ac:picMkLst>
            <pc:docMk/>
            <pc:sldMk cId="3694917669" sldId="262"/>
            <ac:picMk id="3074" creationId="{8235713B-510F-4CD3-8DA4-62698F063C4F}"/>
          </ac:picMkLst>
        </pc:picChg>
        <pc:picChg chg="del">
          <ac:chgData name="Mélanie Bureau" userId="d1ff8f66-f5d0-48e4-9b2d-99c041c2f1d0" providerId="ADAL" clId="{78A3A114-7627-45E0-9A67-7F04EA8D759E}" dt="2022-04-19T15:00:36.970" v="7" actId="478"/>
          <ac:picMkLst>
            <pc:docMk/>
            <pc:sldMk cId="3694917669" sldId="262"/>
            <ac:picMk id="3076" creationId="{749B2DC8-E50A-4DB4-80E5-45457B392283}"/>
          </ac:picMkLst>
        </pc:picChg>
        <pc:picChg chg="del">
          <ac:chgData name="Mélanie Bureau" userId="d1ff8f66-f5d0-48e4-9b2d-99c041c2f1d0" providerId="ADAL" clId="{78A3A114-7627-45E0-9A67-7F04EA8D759E}" dt="2022-04-19T15:00:35.250" v="5" actId="478"/>
          <ac:picMkLst>
            <pc:docMk/>
            <pc:sldMk cId="3694917669" sldId="262"/>
            <ac:picMk id="3078" creationId="{91CC4B8C-71EA-40B2-B2F4-E6D6B05F51E7}"/>
          </ac:picMkLst>
        </pc:picChg>
        <pc:picChg chg="del">
          <ac:chgData name="Mélanie Bureau" userId="d1ff8f66-f5d0-48e4-9b2d-99c041c2f1d0" providerId="ADAL" clId="{78A3A114-7627-45E0-9A67-7F04EA8D759E}" dt="2022-04-19T15:00:37.706" v="8" actId="478"/>
          <ac:picMkLst>
            <pc:docMk/>
            <pc:sldMk cId="3694917669" sldId="262"/>
            <ac:picMk id="3092" creationId="{614BAD00-DE8E-4D00-855D-4C83E267ABB9}"/>
          </ac:picMkLst>
        </pc:picChg>
      </pc:sldChg>
      <pc:sldChg chg="modSp mod">
        <pc:chgData name="Mélanie Bureau" userId="d1ff8f66-f5d0-48e4-9b2d-99c041c2f1d0" providerId="ADAL" clId="{78A3A114-7627-45E0-9A67-7F04EA8D759E}" dt="2022-04-19T15:14:04.448" v="428" actId="1076"/>
        <pc:sldMkLst>
          <pc:docMk/>
          <pc:sldMk cId="2141780790" sldId="263"/>
        </pc:sldMkLst>
        <pc:spChg chg="mod">
          <ac:chgData name="Mélanie Bureau" userId="d1ff8f66-f5d0-48e4-9b2d-99c041c2f1d0" providerId="ADAL" clId="{78A3A114-7627-45E0-9A67-7F04EA8D759E}" dt="2022-04-19T15:14:04.448" v="428" actId="1076"/>
          <ac:spMkLst>
            <pc:docMk/>
            <pc:sldMk cId="2141780790" sldId="263"/>
            <ac:spMk id="13" creationId="{03A9A624-B0A4-4B55-AC96-3EFE247A00EE}"/>
          </ac:spMkLst>
        </pc:spChg>
      </pc:sldChg>
      <pc:sldChg chg="modSp mod">
        <pc:chgData name="Mélanie Bureau" userId="d1ff8f66-f5d0-48e4-9b2d-99c041c2f1d0" providerId="ADAL" clId="{78A3A114-7627-45E0-9A67-7F04EA8D759E}" dt="2022-05-18T14:59:43.806" v="523" actId="20577"/>
        <pc:sldMkLst>
          <pc:docMk/>
          <pc:sldMk cId="3965447115" sldId="264"/>
        </pc:sldMkLst>
        <pc:spChg chg="mod">
          <ac:chgData name="Mélanie Bureau" userId="d1ff8f66-f5d0-48e4-9b2d-99c041c2f1d0" providerId="ADAL" clId="{78A3A114-7627-45E0-9A67-7F04EA8D759E}" dt="2022-05-18T14:59:43.806" v="523" actId="20577"/>
          <ac:spMkLst>
            <pc:docMk/>
            <pc:sldMk cId="3965447115" sldId="264"/>
            <ac:spMk id="4" creationId="{E464894F-3E59-4B79-BAA1-DE9D141A0146}"/>
          </ac:spMkLst>
        </pc:spChg>
      </pc:sldChg>
      <pc:sldChg chg="delSp modSp mod">
        <pc:chgData name="Mélanie Bureau" userId="d1ff8f66-f5d0-48e4-9b2d-99c041c2f1d0" providerId="ADAL" clId="{78A3A114-7627-45E0-9A67-7F04EA8D759E}" dt="2022-04-19T15:09:04.288" v="374" actId="14100"/>
        <pc:sldMkLst>
          <pc:docMk/>
          <pc:sldMk cId="891821608" sldId="267"/>
        </pc:sldMkLst>
        <pc:spChg chg="mod">
          <ac:chgData name="Mélanie Bureau" userId="d1ff8f66-f5d0-48e4-9b2d-99c041c2f1d0" providerId="ADAL" clId="{78A3A114-7627-45E0-9A67-7F04EA8D759E}" dt="2022-04-19T15:09:04.288" v="374" actId="14100"/>
          <ac:spMkLst>
            <pc:docMk/>
            <pc:sldMk cId="891821608" sldId="267"/>
            <ac:spMk id="4" creationId="{C7FCFF8C-586E-443C-9B5A-C2D5BB1185CC}"/>
          </ac:spMkLst>
        </pc:spChg>
        <pc:spChg chg="mod">
          <ac:chgData name="Mélanie Bureau" userId="d1ff8f66-f5d0-48e4-9b2d-99c041c2f1d0" providerId="ADAL" clId="{78A3A114-7627-45E0-9A67-7F04EA8D759E}" dt="2022-04-19T15:07:28.456" v="350" actId="20577"/>
          <ac:spMkLst>
            <pc:docMk/>
            <pc:sldMk cId="891821608" sldId="267"/>
            <ac:spMk id="6" creationId="{C6230613-5DDA-4055-94A2-485E333F5BD6}"/>
          </ac:spMkLst>
        </pc:spChg>
        <pc:picChg chg="del">
          <ac:chgData name="Mélanie Bureau" userId="d1ff8f66-f5d0-48e4-9b2d-99c041c2f1d0" providerId="ADAL" clId="{78A3A114-7627-45E0-9A67-7F04EA8D759E}" dt="2022-04-19T15:00:28.110" v="3" actId="478"/>
          <ac:picMkLst>
            <pc:docMk/>
            <pc:sldMk cId="891821608" sldId="267"/>
            <ac:picMk id="1026" creationId="{F076B7EC-5CCC-4308-BFCC-A7DBF35AF618}"/>
          </ac:picMkLst>
        </pc:picChg>
      </pc:sldChg>
      <pc:sldChg chg="delSp modSp mod">
        <pc:chgData name="Mélanie Bureau" userId="d1ff8f66-f5d0-48e4-9b2d-99c041c2f1d0" providerId="ADAL" clId="{78A3A114-7627-45E0-9A67-7F04EA8D759E}" dt="2022-05-17T14:06:03.377" v="522" actId="20577"/>
        <pc:sldMkLst>
          <pc:docMk/>
          <pc:sldMk cId="1797892452" sldId="268"/>
        </pc:sldMkLst>
        <pc:spChg chg="mod">
          <ac:chgData name="Mélanie Bureau" userId="d1ff8f66-f5d0-48e4-9b2d-99c041c2f1d0" providerId="ADAL" clId="{78A3A114-7627-45E0-9A67-7F04EA8D759E}" dt="2022-04-19T15:10:42.136" v="420" actId="1076"/>
          <ac:spMkLst>
            <pc:docMk/>
            <pc:sldMk cId="1797892452" sldId="268"/>
            <ac:spMk id="4" creationId="{C232CE42-7887-47C2-A6E9-FACFC1B34DB3}"/>
          </ac:spMkLst>
        </pc:spChg>
        <pc:spChg chg="mod">
          <ac:chgData name="Mélanie Bureau" userId="d1ff8f66-f5d0-48e4-9b2d-99c041c2f1d0" providerId="ADAL" clId="{78A3A114-7627-45E0-9A67-7F04EA8D759E}" dt="2022-05-17T14:06:03.377" v="522" actId="20577"/>
          <ac:spMkLst>
            <pc:docMk/>
            <pc:sldMk cId="1797892452" sldId="268"/>
            <ac:spMk id="6" creationId="{5C3587A8-32A0-48D9-A923-1D89C199A817}"/>
          </ac:spMkLst>
        </pc:spChg>
        <pc:picChg chg="del">
          <ac:chgData name="Mélanie Bureau" userId="d1ff8f66-f5d0-48e4-9b2d-99c041c2f1d0" providerId="ADAL" clId="{78A3A114-7627-45E0-9A67-7F04EA8D759E}" dt="2022-04-19T15:00:30.777" v="4" actId="478"/>
          <ac:picMkLst>
            <pc:docMk/>
            <pc:sldMk cId="1797892452" sldId="268"/>
            <ac:picMk id="2050" creationId="{3A7F584B-8738-4131-9F36-71C8E2B1459F}"/>
          </ac:picMkLst>
        </pc:pic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11EAACC7-3B3F-47D1-959A-EF58926E955E}" type="datetimeFigureOut">
              <a:rPr lang="en-US" smtClean="0"/>
              <a:t>5/18/2022</a:t>
            </a:fld>
            <a:endParaRPr lang="en-US"/>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endParaRPr lang="en-US" dirty="0"/>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312CC964-A50B-4C29-B4E4-2C30BB34CCF3}" type="slidenum">
              <a:rPr lang="en-US" smtClean="0"/>
              <a:t>‹N°›</a:t>
            </a:fld>
            <a:endParaRPr lang="en-US"/>
          </a:p>
        </p:txBody>
      </p:sp>
    </p:spTree>
    <p:extLst>
      <p:ext uri="{BB962C8B-B14F-4D97-AF65-F5344CB8AC3E}">
        <p14:creationId xmlns:p14="http://schemas.microsoft.com/office/powerpoint/2010/main" val="25928388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11EAACC7-3B3F-47D1-959A-EF58926E955E}" type="datetimeFigureOut">
              <a:rPr lang="en-US" smtClean="0"/>
              <a:t>5/18/2022</a:t>
            </a:fld>
            <a:endParaRPr lang="en-US"/>
          </a:p>
        </p:txBody>
      </p:sp>
      <p:sp>
        <p:nvSpPr>
          <p:cNvPr id="6" name="Footer Placeholder 5"/>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312CC964-A50B-4C29-B4E4-2C30BB34CCF3}" type="slidenum">
              <a:rPr lang="en-US" smtClean="0"/>
              <a:t>‹N°›</a:t>
            </a:fld>
            <a:endParaRPr lang="en-US"/>
          </a:p>
        </p:txBody>
      </p:sp>
    </p:spTree>
    <p:extLst>
      <p:ext uri="{BB962C8B-B14F-4D97-AF65-F5344CB8AC3E}">
        <p14:creationId xmlns:p14="http://schemas.microsoft.com/office/powerpoint/2010/main" val="3289271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re et légende">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fr-FR"/>
              <a:t>Modifiez le style du titre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11EAACC7-3B3F-47D1-959A-EF58926E955E}" type="datetimeFigureOut">
              <a:rPr lang="en-US" smtClean="0"/>
              <a:t>5/18/2022</a:t>
            </a:fld>
            <a:endParaRPr lang="en-US"/>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12CC964-A50B-4C29-B4E4-2C30BB34CCF3}" type="slidenum">
              <a:rPr lang="en-US" smtClean="0"/>
              <a:t>‹N°›</a:t>
            </a:fld>
            <a:endParaRPr lang="en-US"/>
          </a:p>
        </p:txBody>
      </p:sp>
    </p:spTree>
    <p:extLst>
      <p:ext uri="{BB962C8B-B14F-4D97-AF65-F5344CB8AC3E}">
        <p14:creationId xmlns:p14="http://schemas.microsoft.com/office/powerpoint/2010/main" val="31681539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tion avec légende">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fr-FR"/>
              <a:t>Modifiez le style du titre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11EAACC7-3B3F-47D1-959A-EF58926E955E}" type="datetimeFigureOut">
              <a:rPr lang="en-US" smtClean="0"/>
              <a:t>5/18/2022</a:t>
            </a:fld>
            <a:endParaRPr lang="en-US"/>
          </a:p>
        </p:txBody>
      </p:sp>
      <p:sp>
        <p:nvSpPr>
          <p:cNvPr id="5" name="Footer Placeholder 4"/>
          <p:cNvSpPr>
            <a:spLocks noGrp="1"/>
          </p:cNvSpPr>
          <p:nvPr>
            <p:ph type="ftr" sz="quarter" idx="11"/>
          </p:nvPr>
        </p:nvSpPr>
        <p:spPr/>
        <p:txBody>
          <a:bodyPr/>
          <a:lstStyle/>
          <a:p>
            <a:endParaRPr lang="en-US" dirty="0"/>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12CC964-A50B-4C29-B4E4-2C30BB34CCF3}" type="slidenum">
              <a:rPr lang="en-US" smtClean="0"/>
              <a:t>‹N°›</a:t>
            </a:fld>
            <a:endParaRPr lang="en-US"/>
          </a:p>
        </p:txBody>
      </p:sp>
    </p:spTree>
    <p:extLst>
      <p:ext uri="{BB962C8B-B14F-4D97-AF65-F5344CB8AC3E}">
        <p14:creationId xmlns:p14="http://schemas.microsoft.com/office/powerpoint/2010/main" val="5080311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Carte nom">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11EAACC7-3B3F-47D1-959A-EF58926E955E}" type="datetimeFigureOut">
              <a:rPr lang="en-US" smtClean="0"/>
              <a:t>5/18/2022</a:t>
            </a:fld>
            <a:endParaRPr lang="en-US"/>
          </a:p>
        </p:txBody>
      </p:sp>
      <p:sp>
        <p:nvSpPr>
          <p:cNvPr id="5" name="Footer Placeholder 4"/>
          <p:cNvSpPr>
            <a:spLocks noGrp="1"/>
          </p:cNvSpPr>
          <p:nvPr>
            <p:ph type="ftr" sz="quarter" idx="11"/>
          </p:nvPr>
        </p:nvSpPr>
        <p:spPr/>
        <p:txBody>
          <a:bodyPr/>
          <a:lstStyle/>
          <a:p>
            <a:endParaRPr lang="en-US" dirty="0"/>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12CC964-A50B-4C29-B4E4-2C30BB34CCF3}" type="slidenum">
              <a:rPr lang="en-US" smtClean="0"/>
              <a:t>‹N°›</a:t>
            </a:fld>
            <a:endParaRPr lang="en-US"/>
          </a:p>
        </p:txBody>
      </p:sp>
    </p:spTree>
    <p:extLst>
      <p:ext uri="{BB962C8B-B14F-4D97-AF65-F5344CB8AC3E}">
        <p14:creationId xmlns:p14="http://schemas.microsoft.com/office/powerpoint/2010/main" val="5592886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fr-FR"/>
              <a:t>Modifiez le style du titre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1EAACC7-3B3F-47D1-959A-EF58926E955E}" type="datetimeFigureOut">
              <a:rPr lang="en-US" smtClean="0"/>
              <a:t>5/18/2022</a:t>
            </a:fld>
            <a:endParaRPr lang="en-US"/>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12CC964-A50B-4C29-B4E4-2C30BB34CCF3}" type="slidenum">
              <a:rPr lang="en-US" smtClean="0"/>
              <a:t>‹N°›</a:t>
            </a:fld>
            <a:endParaRPr lang="en-US"/>
          </a:p>
        </p:txBody>
      </p:sp>
    </p:spTree>
    <p:extLst>
      <p:ext uri="{BB962C8B-B14F-4D97-AF65-F5344CB8AC3E}">
        <p14:creationId xmlns:p14="http://schemas.microsoft.com/office/powerpoint/2010/main" val="39905100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fr-FR"/>
              <a:t>Modifiez le style du titre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1EAACC7-3B3F-47D1-959A-EF58926E955E}" type="datetimeFigureOut">
              <a:rPr lang="en-US" smtClean="0"/>
              <a:t>5/18/2022</a:t>
            </a:fld>
            <a:endParaRPr lang="en-US"/>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12CC964-A50B-4C29-B4E4-2C30BB34CCF3}" type="slidenum">
              <a:rPr lang="en-US" smtClean="0"/>
              <a:t>‹N°›</a:t>
            </a:fld>
            <a:endParaRPr lang="en-US"/>
          </a:p>
        </p:txBody>
      </p:sp>
    </p:spTree>
    <p:extLst>
      <p:ext uri="{BB962C8B-B14F-4D97-AF65-F5344CB8AC3E}">
        <p14:creationId xmlns:p14="http://schemas.microsoft.com/office/powerpoint/2010/main" val="17040601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1EAACC7-3B3F-47D1-959A-EF58926E955E}" type="datetimeFigureOut">
              <a:rPr lang="en-US" smtClean="0"/>
              <a:t>5/18/2022</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12CC964-A50B-4C29-B4E4-2C30BB34CCF3}" type="slidenum">
              <a:rPr lang="en-US" smtClean="0"/>
              <a:t>‹N°›</a:t>
            </a:fld>
            <a:endParaRPr lang="en-US"/>
          </a:p>
        </p:txBody>
      </p:sp>
    </p:spTree>
    <p:extLst>
      <p:ext uri="{BB962C8B-B14F-4D97-AF65-F5344CB8AC3E}">
        <p14:creationId xmlns:p14="http://schemas.microsoft.com/office/powerpoint/2010/main" val="1589356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1EAACC7-3B3F-47D1-959A-EF58926E955E}" type="datetimeFigureOut">
              <a:rPr lang="en-US" smtClean="0"/>
              <a:t>5/18/2022</a:t>
            </a:fld>
            <a:endParaRPr lang="en-US"/>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12CC964-A50B-4C29-B4E4-2C30BB34CCF3}" type="slidenum">
              <a:rPr lang="en-US" smtClean="0"/>
              <a:t>‹N°›</a:t>
            </a:fld>
            <a:endParaRPr lang="en-US"/>
          </a:p>
        </p:txBody>
      </p:sp>
    </p:spTree>
    <p:extLst>
      <p:ext uri="{BB962C8B-B14F-4D97-AF65-F5344CB8AC3E}">
        <p14:creationId xmlns:p14="http://schemas.microsoft.com/office/powerpoint/2010/main" val="551398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1EAACC7-3B3F-47D1-959A-EF58926E955E}" type="datetimeFigureOut">
              <a:rPr lang="en-US" smtClean="0"/>
              <a:t>5/18/2022</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12CC964-A50B-4C29-B4E4-2C30BB34CCF3}" type="slidenum">
              <a:rPr lang="en-US" smtClean="0"/>
              <a:t>‹N°›</a:t>
            </a:fld>
            <a:endParaRPr lang="en-US"/>
          </a:p>
        </p:txBody>
      </p:sp>
    </p:spTree>
    <p:extLst>
      <p:ext uri="{BB962C8B-B14F-4D97-AF65-F5344CB8AC3E}">
        <p14:creationId xmlns:p14="http://schemas.microsoft.com/office/powerpoint/2010/main" val="3155312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11EAACC7-3B3F-47D1-959A-EF58926E955E}" type="datetimeFigureOut">
              <a:rPr lang="en-US" smtClean="0"/>
              <a:t>5/18/2022</a:t>
            </a:fld>
            <a:endParaRPr lang="en-US"/>
          </a:p>
        </p:txBody>
      </p:sp>
      <p:sp>
        <p:nvSpPr>
          <p:cNvPr id="5" name="Footer Placeholder 4"/>
          <p:cNvSpPr>
            <a:spLocks noGrp="1"/>
          </p:cNvSpPr>
          <p:nvPr>
            <p:ph type="ftr" sz="quarter" idx="11"/>
          </p:nvPr>
        </p:nvSpPr>
        <p:spPr/>
        <p:txBody>
          <a:bodyPr/>
          <a:lstStyle/>
          <a:p>
            <a:endParaRPr lang="en-US"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12CC964-A50B-4C29-B4E4-2C30BB34CCF3}" type="slidenum">
              <a:rPr lang="en-US" smtClean="0"/>
              <a:t>‹N°›</a:t>
            </a:fld>
            <a:endParaRPr lang="en-US"/>
          </a:p>
        </p:txBody>
      </p:sp>
    </p:spTree>
    <p:extLst>
      <p:ext uri="{BB962C8B-B14F-4D97-AF65-F5344CB8AC3E}">
        <p14:creationId xmlns:p14="http://schemas.microsoft.com/office/powerpoint/2010/main" val="14671839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11EAACC7-3B3F-47D1-959A-EF58926E955E}" type="datetimeFigureOut">
              <a:rPr lang="en-US" smtClean="0"/>
              <a:t>5/18/2022</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12CC964-A50B-4C29-B4E4-2C30BB34CCF3}" type="slidenum">
              <a:rPr lang="en-US" smtClean="0"/>
              <a:t>‹N°›</a:t>
            </a:fld>
            <a:endParaRPr lang="en-US"/>
          </a:p>
        </p:txBody>
      </p:sp>
    </p:spTree>
    <p:extLst>
      <p:ext uri="{BB962C8B-B14F-4D97-AF65-F5344CB8AC3E}">
        <p14:creationId xmlns:p14="http://schemas.microsoft.com/office/powerpoint/2010/main" val="2860025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11EAACC7-3B3F-47D1-959A-EF58926E955E}" type="datetimeFigureOut">
              <a:rPr lang="en-US" smtClean="0"/>
              <a:t>5/18/2022</a:t>
            </a:fld>
            <a:endParaRPr lang="en-US"/>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12CC964-A50B-4C29-B4E4-2C30BB34CCF3}" type="slidenum">
              <a:rPr lang="en-US" smtClean="0"/>
              <a:t>‹N°›</a:t>
            </a:fld>
            <a:endParaRPr lang="en-US"/>
          </a:p>
        </p:txBody>
      </p:sp>
    </p:spTree>
    <p:extLst>
      <p:ext uri="{BB962C8B-B14F-4D97-AF65-F5344CB8AC3E}">
        <p14:creationId xmlns:p14="http://schemas.microsoft.com/office/powerpoint/2010/main" val="904969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11EAACC7-3B3F-47D1-959A-EF58926E955E}" type="datetimeFigureOut">
              <a:rPr lang="en-US" smtClean="0"/>
              <a:t>5/18/2022</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12CC964-A50B-4C29-B4E4-2C30BB34CCF3}" type="slidenum">
              <a:rPr lang="en-US" smtClean="0"/>
              <a:t>‹N°›</a:t>
            </a:fld>
            <a:endParaRPr lang="en-US"/>
          </a:p>
        </p:txBody>
      </p:sp>
    </p:spTree>
    <p:extLst>
      <p:ext uri="{BB962C8B-B14F-4D97-AF65-F5344CB8AC3E}">
        <p14:creationId xmlns:p14="http://schemas.microsoft.com/office/powerpoint/2010/main" val="1876396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EAACC7-3B3F-47D1-959A-EF58926E955E}" type="datetimeFigureOut">
              <a:rPr lang="en-US" smtClean="0"/>
              <a:t>5/18/2022</a:t>
            </a:fld>
            <a:endParaRPr lang="en-US"/>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312CC964-A50B-4C29-B4E4-2C30BB34CCF3}" type="slidenum">
              <a:rPr lang="en-US" smtClean="0"/>
              <a:t>‹N°›</a:t>
            </a:fld>
            <a:endParaRPr lang="en-US"/>
          </a:p>
        </p:txBody>
      </p:sp>
    </p:spTree>
    <p:extLst>
      <p:ext uri="{BB962C8B-B14F-4D97-AF65-F5344CB8AC3E}">
        <p14:creationId xmlns:p14="http://schemas.microsoft.com/office/powerpoint/2010/main" val="1473116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11EAACC7-3B3F-47D1-959A-EF58926E955E}" type="datetimeFigureOut">
              <a:rPr lang="en-US" smtClean="0"/>
              <a:t>5/18/2022</a:t>
            </a:fld>
            <a:endParaRPr lang="en-US"/>
          </a:p>
        </p:txBody>
      </p:sp>
      <p:sp>
        <p:nvSpPr>
          <p:cNvPr id="6" name="Footer Placeholder 5"/>
          <p:cNvSpPr>
            <a:spLocks noGrp="1"/>
          </p:cNvSpPr>
          <p:nvPr>
            <p:ph type="ftr" sz="quarter" idx="11"/>
          </p:nvPr>
        </p:nvSpPr>
        <p:spPr/>
        <p:txBody>
          <a:bodyPr/>
          <a:lstStyle/>
          <a:p>
            <a:endParaRPr lang="en-US"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312CC964-A50B-4C29-B4E4-2C30BB34CCF3}" type="slidenum">
              <a:rPr lang="en-US" smtClean="0"/>
              <a:t>‹N°›</a:t>
            </a:fld>
            <a:endParaRPr lang="en-US"/>
          </a:p>
        </p:txBody>
      </p:sp>
    </p:spTree>
    <p:extLst>
      <p:ext uri="{BB962C8B-B14F-4D97-AF65-F5344CB8AC3E}">
        <p14:creationId xmlns:p14="http://schemas.microsoft.com/office/powerpoint/2010/main" val="2161166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11EAACC7-3B3F-47D1-959A-EF58926E955E}" type="datetimeFigureOut">
              <a:rPr lang="en-US" smtClean="0"/>
              <a:t>5/18/2022</a:t>
            </a:fld>
            <a:endParaRPr lang="en-US"/>
          </a:p>
        </p:txBody>
      </p:sp>
      <p:sp>
        <p:nvSpPr>
          <p:cNvPr id="6" name="Footer Placeholder 5"/>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312CC964-A50B-4C29-B4E4-2C30BB34CCF3}" type="slidenum">
              <a:rPr lang="en-US" smtClean="0"/>
              <a:t>‹N°›</a:t>
            </a:fld>
            <a:endParaRPr lang="en-US"/>
          </a:p>
        </p:txBody>
      </p:sp>
    </p:spTree>
    <p:extLst>
      <p:ext uri="{BB962C8B-B14F-4D97-AF65-F5344CB8AC3E}">
        <p14:creationId xmlns:p14="http://schemas.microsoft.com/office/powerpoint/2010/main" val="3833030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fr-FR"/>
              <a:t>Modifiez le style du titre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11EAACC7-3B3F-47D1-959A-EF58926E955E}" type="datetimeFigureOut">
              <a:rPr lang="en-US" smtClean="0"/>
              <a:t>5/18/2022</a:t>
            </a:fld>
            <a:endParaRPr lang="en-US"/>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endParaRPr lang="en-US" dirty="0"/>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312CC964-A50B-4C29-B4E4-2C30BB34CCF3}" type="slidenum">
              <a:rPr lang="en-US" smtClean="0"/>
              <a:t>‹N°›</a:t>
            </a:fld>
            <a:endParaRPr lang="en-US"/>
          </a:p>
        </p:txBody>
      </p:sp>
    </p:spTree>
    <p:extLst>
      <p:ext uri="{BB962C8B-B14F-4D97-AF65-F5344CB8AC3E}">
        <p14:creationId xmlns:p14="http://schemas.microsoft.com/office/powerpoint/2010/main" val="2872169517"/>
      </p:ext>
    </p:extLst>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 id="2147483763" r:id="rId12"/>
    <p:sldLayoutId id="2147483764" r:id="rId13"/>
    <p:sldLayoutId id="2147483765" r:id="rId14"/>
    <p:sldLayoutId id="2147483766" r:id="rId15"/>
    <p:sldLayoutId id="2147483767" r:id="rId16"/>
    <p:sldLayoutId id="2147483768"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3BF834-AB58-4D8D-97CD-6922289C94F6}"/>
              </a:ext>
            </a:extLst>
          </p:cNvPr>
          <p:cNvSpPr>
            <a:spLocks noGrp="1"/>
          </p:cNvSpPr>
          <p:nvPr>
            <p:ph type="ctrTitle"/>
          </p:nvPr>
        </p:nvSpPr>
        <p:spPr>
          <a:xfrm>
            <a:off x="5038725" y="1857375"/>
            <a:ext cx="6448425" cy="2038673"/>
          </a:xfrm>
        </p:spPr>
        <p:txBody>
          <a:bodyPr>
            <a:normAutofit fontScale="90000"/>
          </a:bodyPr>
          <a:lstStyle/>
          <a:p>
            <a:pPr algn="r"/>
            <a:r>
              <a:rPr lang="fr-CA" sz="4400" b="1"/>
              <a:t>Programme d’activités </a:t>
            </a:r>
            <a:br>
              <a:rPr lang="fr-CA" sz="4400" b="1" dirty="0"/>
            </a:br>
            <a:r>
              <a:rPr lang="fr-CA" sz="4400" b="1" dirty="0"/>
              <a:t>service de garde</a:t>
            </a:r>
            <a:br>
              <a:rPr lang="fr-CA" sz="4400" b="1" dirty="0"/>
            </a:br>
            <a:r>
              <a:rPr lang="fr-CA" sz="2400" b="1" dirty="0"/>
              <a:t>École </a:t>
            </a:r>
            <a:r>
              <a:rPr lang="fr-CA" sz="2400" b="1" dirty="0" err="1"/>
              <a:t>Notre-dame</a:t>
            </a:r>
            <a:r>
              <a:rPr lang="fr-CA" sz="2400" b="1" dirty="0"/>
              <a:t>-du-Sacré-Cœur</a:t>
            </a:r>
            <a:br>
              <a:rPr lang="fr-CA" sz="2400" b="1" dirty="0"/>
            </a:br>
            <a:r>
              <a:rPr lang="fr-CA" sz="2400" b="1" dirty="0"/>
              <a:t> Année scolaire 2022-2023</a:t>
            </a:r>
          </a:p>
        </p:txBody>
      </p:sp>
      <p:pic>
        <p:nvPicPr>
          <p:cNvPr id="6" name="Image 5" descr="Une image contenant texte&#10;&#10;Description générée automatiquement">
            <a:extLst>
              <a:ext uri="{FF2B5EF4-FFF2-40B4-BE49-F238E27FC236}">
                <a16:creationId xmlns:a16="http://schemas.microsoft.com/office/drawing/2014/main" id="{646BAE29-9814-478D-BB4D-FBA92EDB559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2450" y="2131420"/>
            <a:ext cx="4572075" cy="3393494"/>
          </a:xfrm>
          <a:prstGeom prst="rect">
            <a:avLst/>
          </a:prstGeom>
        </p:spPr>
      </p:pic>
      <p:pic>
        <p:nvPicPr>
          <p:cNvPr id="4" name="Image 3">
            <a:extLst>
              <a:ext uri="{FF2B5EF4-FFF2-40B4-BE49-F238E27FC236}">
                <a16:creationId xmlns:a16="http://schemas.microsoft.com/office/drawing/2014/main" id="{726C4067-96D5-406D-B2F3-B99AB5A3B4BB}"/>
              </a:ext>
            </a:extLst>
          </p:cNvPr>
          <p:cNvPicPr>
            <a:picLocks noChangeAspect="1"/>
          </p:cNvPicPr>
          <p:nvPr/>
        </p:nvPicPr>
        <p:blipFill rotWithShape="1">
          <a:blip r:embed="rId3" cstate="hqprint">
            <a:extLst>
              <a:ext uri="{28A0092B-C50C-407E-A947-70E740481C1C}">
                <a14:useLocalDpi xmlns:a14="http://schemas.microsoft.com/office/drawing/2010/main" val="0"/>
              </a:ext>
            </a:extLst>
          </a:blip>
          <a:srcRect t="28749" b="25392"/>
          <a:stretch/>
        </p:blipFill>
        <p:spPr>
          <a:xfrm>
            <a:off x="9467775" y="733425"/>
            <a:ext cx="792040" cy="786976"/>
          </a:xfrm>
          <a:prstGeom prst="rect">
            <a:avLst/>
          </a:prstGeom>
        </p:spPr>
      </p:pic>
    </p:spTree>
    <p:extLst>
      <p:ext uri="{BB962C8B-B14F-4D97-AF65-F5344CB8AC3E}">
        <p14:creationId xmlns:p14="http://schemas.microsoft.com/office/powerpoint/2010/main" val="24151615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6B2EB26-B7B5-4DE9-B132-BEB41705B415}"/>
              </a:ext>
            </a:extLst>
          </p:cNvPr>
          <p:cNvSpPr>
            <a:spLocks noGrp="1"/>
          </p:cNvSpPr>
          <p:nvPr>
            <p:ph type="title"/>
          </p:nvPr>
        </p:nvSpPr>
        <p:spPr/>
        <p:txBody>
          <a:bodyPr/>
          <a:lstStyle/>
          <a:p>
            <a:r>
              <a:rPr lang="fr-CA" dirty="0"/>
              <a:t>Horaire-type</a:t>
            </a:r>
            <a:br>
              <a:rPr lang="fr-CA" dirty="0"/>
            </a:br>
            <a:endParaRPr lang="fr-CA" dirty="0"/>
          </a:p>
        </p:txBody>
      </p:sp>
      <p:sp>
        <p:nvSpPr>
          <p:cNvPr id="4" name="Espace réservé du texte 3">
            <a:extLst>
              <a:ext uri="{FF2B5EF4-FFF2-40B4-BE49-F238E27FC236}">
                <a16:creationId xmlns:a16="http://schemas.microsoft.com/office/drawing/2014/main" id="{E464894F-3E59-4B79-BAA1-DE9D141A0146}"/>
              </a:ext>
            </a:extLst>
          </p:cNvPr>
          <p:cNvSpPr>
            <a:spLocks noGrp="1"/>
          </p:cNvSpPr>
          <p:nvPr>
            <p:ph type="body" sz="half" idx="2"/>
          </p:nvPr>
        </p:nvSpPr>
        <p:spPr>
          <a:xfrm>
            <a:off x="6463802" y="568171"/>
            <a:ext cx="3859212" cy="6063448"/>
          </a:xfrm>
        </p:spPr>
        <p:txBody>
          <a:bodyPr>
            <a:normAutofit fontScale="85000" lnSpcReduction="20000"/>
          </a:bodyPr>
          <a:lstStyle/>
          <a:p>
            <a:r>
              <a:rPr lang="fr-CA" b="1" dirty="0">
                <a:solidFill>
                  <a:schemeClr val="tx2">
                    <a:lumMod val="50000"/>
                  </a:schemeClr>
                </a:solidFill>
              </a:rPr>
              <a:t>Matin</a:t>
            </a:r>
          </a:p>
          <a:p>
            <a:r>
              <a:rPr lang="fr-CA" b="1" dirty="0"/>
              <a:t>6h30</a:t>
            </a:r>
            <a:r>
              <a:rPr lang="fr-CA" dirty="0"/>
              <a:t>   Arrivée des élèves</a:t>
            </a:r>
          </a:p>
          <a:p>
            <a:r>
              <a:rPr lang="fr-CA" dirty="0"/>
              <a:t>	  Jeux calmes</a:t>
            </a:r>
          </a:p>
          <a:p>
            <a:r>
              <a:rPr lang="fr-CA" b="1" dirty="0"/>
              <a:t>7h25</a:t>
            </a:r>
            <a:r>
              <a:rPr lang="fr-CA" dirty="0"/>
              <a:t>   Club des petits déjeuners pour ceux 	  	 	 inscrits</a:t>
            </a:r>
          </a:p>
          <a:p>
            <a:r>
              <a:rPr lang="fr-CA" b="1" dirty="0"/>
              <a:t>7h42</a:t>
            </a:r>
            <a:r>
              <a:rPr lang="fr-CA" dirty="0"/>
              <a:t>   Sortie extérieure pour l’accueil</a:t>
            </a:r>
          </a:p>
          <a:p>
            <a:r>
              <a:rPr lang="fr-CA" b="1" dirty="0"/>
              <a:t>7h52 </a:t>
            </a:r>
            <a:r>
              <a:rPr lang="fr-CA" dirty="0"/>
              <a:t>  Début des classes</a:t>
            </a:r>
          </a:p>
          <a:p>
            <a:endParaRPr lang="fr-CA" sz="800" dirty="0"/>
          </a:p>
          <a:p>
            <a:r>
              <a:rPr lang="fr-CA" b="1" dirty="0">
                <a:solidFill>
                  <a:schemeClr val="tx2">
                    <a:lumMod val="50000"/>
                  </a:schemeClr>
                </a:solidFill>
              </a:rPr>
              <a:t>Midi</a:t>
            </a:r>
          </a:p>
          <a:p>
            <a:r>
              <a:rPr lang="fr-CA" b="1" dirty="0"/>
              <a:t>11h17</a:t>
            </a:r>
            <a:r>
              <a:rPr lang="fr-CA" dirty="0"/>
              <a:t>  Dîner</a:t>
            </a:r>
          </a:p>
          <a:p>
            <a:r>
              <a:rPr lang="fr-CA" b="1" dirty="0"/>
              <a:t>11h40</a:t>
            </a:r>
            <a:r>
              <a:rPr lang="fr-CA" dirty="0"/>
              <a:t>  Jeux extérieurs selon leurs intérêts</a:t>
            </a:r>
          </a:p>
          <a:p>
            <a:r>
              <a:rPr lang="fr-CA" b="1" dirty="0"/>
              <a:t>12h24</a:t>
            </a:r>
            <a:r>
              <a:rPr lang="fr-CA" dirty="0"/>
              <a:t>   Début des classes</a:t>
            </a:r>
          </a:p>
          <a:p>
            <a:endParaRPr lang="fr-CA" sz="800" dirty="0"/>
          </a:p>
          <a:p>
            <a:r>
              <a:rPr lang="fr-CA" b="1" dirty="0">
                <a:solidFill>
                  <a:schemeClr val="tx2">
                    <a:lumMod val="50000"/>
                  </a:schemeClr>
                </a:solidFill>
              </a:rPr>
              <a:t>Après-midi</a:t>
            </a:r>
          </a:p>
          <a:p>
            <a:r>
              <a:rPr lang="fr-CA" b="1" dirty="0"/>
              <a:t>14h49  </a:t>
            </a:r>
            <a:r>
              <a:rPr lang="fr-CA" dirty="0"/>
              <a:t>Accueil en multi-âge</a:t>
            </a:r>
          </a:p>
          <a:p>
            <a:r>
              <a:rPr lang="fr-CA" dirty="0"/>
              <a:t>            Collation</a:t>
            </a:r>
          </a:p>
          <a:p>
            <a:r>
              <a:rPr lang="fr-CA" dirty="0"/>
              <a:t>	 Annonce des activités </a:t>
            </a:r>
          </a:p>
          <a:p>
            <a:r>
              <a:rPr lang="fr-CA" b="1" dirty="0"/>
              <a:t>14h55</a:t>
            </a:r>
            <a:r>
              <a:rPr lang="fr-CA" dirty="0"/>
              <a:t>  Jeux libres (ateliers) </a:t>
            </a:r>
          </a:p>
          <a:p>
            <a:r>
              <a:rPr lang="fr-CA" dirty="0"/>
              <a:t>	 Temps pour les devoirs et leçons</a:t>
            </a:r>
          </a:p>
          <a:p>
            <a:r>
              <a:rPr lang="fr-CA" b="1" dirty="0"/>
              <a:t>15h30  </a:t>
            </a:r>
            <a:r>
              <a:rPr lang="fr-CA" dirty="0"/>
              <a:t> Activité structurée (facultative tant que   	 	   l’enfant s’occupe de manière éducative)</a:t>
            </a:r>
          </a:p>
          <a:p>
            <a:r>
              <a:rPr lang="fr-CA" b="1" dirty="0"/>
              <a:t>16h10 </a:t>
            </a:r>
            <a:r>
              <a:rPr lang="fr-CA" dirty="0"/>
              <a:t> Jeux extérieurs ou jeux libres (ateliers)</a:t>
            </a:r>
          </a:p>
          <a:p>
            <a:r>
              <a:rPr lang="fr-CA" b="1" dirty="0"/>
              <a:t>17h30  </a:t>
            </a:r>
            <a:r>
              <a:rPr lang="fr-CA" dirty="0"/>
              <a:t>Fermeture</a:t>
            </a:r>
          </a:p>
          <a:p>
            <a:endParaRPr lang="fr-CA" b="1" dirty="0"/>
          </a:p>
          <a:p>
            <a:endParaRPr lang="fr-CA" b="1" dirty="0"/>
          </a:p>
        </p:txBody>
      </p:sp>
    </p:spTree>
    <p:extLst>
      <p:ext uri="{BB962C8B-B14F-4D97-AF65-F5344CB8AC3E}">
        <p14:creationId xmlns:p14="http://schemas.microsoft.com/office/powerpoint/2010/main" val="39654471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B07B023-9EBC-4DFD-A4DD-E0DC41EAA275}"/>
              </a:ext>
            </a:extLst>
          </p:cNvPr>
          <p:cNvSpPr>
            <a:spLocks noGrp="1"/>
          </p:cNvSpPr>
          <p:nvPr>
            <p:ph type="title"/>
          </p:nvPr>
        </p:nvSpPr>
        <p:spPr>
          <a:xfrm>
            <a:off x="1153906" y="1693332"/>
            <a:ext cx="4490225" cy="1735668"/>
          </a:xfrm>
        </p:spPr>
        <p:txBody>
          <a:bodyPr/>
          <a:lstStyle/>
          <a:p>
            <a:r>
              <a:rPr lang="fr-CA" dirty="0"/>
              <a:t>Équipe du service de garde</a:t>
            </a:r>
          </a:p>
        </p:txBody>
      </p:sp>
      <p:sp>
        <p:nvSpPr>
          <p:cNvPr id="4" name="Espace réservé du texte 3">
            <a:extLst>
              <a:ext uri="{FF2B5EF4-FFF2-40B4-BE49-F238E27FC236}">
                <a16:creationId xmlns:a16="http://schemas.microsoft.com/office/drawing/2014/main" id="{76807FC4-D02C-4734-AB0F-FDA2B36632AC}"/>
              </a:ext>
            </a:extLst>
          </p:cNvPr>
          <p:cNvSpPr>
            <a:spLocks noGrp="1"/>
          </p:cNvSpPr>
          <p:nvPr>
            <p:ph type="body" sz="half" idx="2"/>
          </p:nvPr>
        </p:nvSpPr>
        <p:spPr>
          <a:xfrm>
            <a:off x="6308174" y="1145218"/>
            <a:ext cx="3859212" cy="3968319"/>
          </a:xfrm>
        </p:spPr>
        <p:txBody>
          <a:bodyPr>
            <a:normAutofit/>
          </a:bodyPr>
          <a:lstStyle/>
          <a:p>
            <a:r>
              <a:rPr lang="fr-CA" sz="2800" b="1" dirty="0"/>
              <a:t>Mélanie Bureau </a:t>
            </a:r>
          </a:p>
          <a:p>
            <a:r>
              <a:rPr lang="fr-CA" sz="2000" dirty="0"/>
              <a:t>Technicienne</a:t>
            </a:r>
          </a:p>
          <a:p>
            <a:endParaRPr lang="fr-CA" sz="2800" dirty="0"/>
          </a:p>
          <a:p>
            <a:r>
              <a:rPr lang="fr-CA" sz="2800" b="1" dirty="0"/>
              <a:t>Geneviève Fontaine</a:t>
            </a:r>
          </a:p>
          <a:p>
            <a:r>
              <a:rPr lang="fr-CA" sz="2000" dirty="0"/>
              <a:t>Éducatrice</a:t>
            </a:r>
          </a:p>
          <a:p>
            <a:endParaRPr lang="fr-CA" sz="2000" dirty="0"/>
          </a:p>
          <a:p>
            <a:r>
              <a:rPr lang="fr-CA" sz="2800" b="1" dirty="0"/>
              <a:t>Janine Labrecque</a:t>
            </a:r>
          </a:p>
          <a:p>
            <a:r>
              <a:rPr lang="fr-CA" sz="2000" dirty="0"/>
              <a:t>Éducatrice</a:t>
            </a:r>
          </a:p>
        </p:txBody>
      </p:sp>
    </p:spTree>
    <p:extLst>
      <p:ext uri="{BB962C8B-B14F-4D97-AF65-F5344CB8AC3E}">
        <p14:creationId xmlns:p14="http://schemas.microsoft.com/office/powerpoint/2010/main" val="26975052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9" name="Group 28">
            <a:extLst>
              <a:ext uri="{FF2B5EF4-FFF2-40B4-BE49-F238E27FC236}">
                <a16:creationId xmlns:a16="http://schemas.microsoft.com/office/drawing/2014/main" id="{5E47C794-DD90-4D91-829F-2F92D74D4CF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30" name="Rectangle 29">
              <a:extLst>
                <a:ext uri="{FF2B5EF4-FFF2-40B4-BE49-F238E27FC236}">
                  <a16:creationId xmlns:a16="http://schemas.microsoft.com/office/drawing/2014/main" id="{A9A91F91-27C6-4301-95BB-38D75819E4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Oval 30">
              <a:extLst>
                <a:ext uri="{FF2B5EF4-FFF2-40B4-BE49-F238E27FC236}">
                  <a16:creationId xmlns:a16="http://schemas.microsoft.com/office/drawing/2014/main" id="{A146DDC2-5A93-4B50-B8F4-B5311F9EC5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2" name="Oval 31">
              <a:extLst>
                <a:ext uri="{FF2B5EF4-FFF2-40B4-BE49-F238E27FC236}">
                  <a16:creationId xmlns:a16="http://schemas.microsoft.com/office/drawing/2014/main" id="{19AA3227-4C96-4188-B279-CBD4D28FA0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3" name="Rectangle 32">
              <a:extLst>
                <a:ext uri="{FF2B5EF4-FFF2-40B4-BE49-F238E27FC236}">
                  <a16:creationId xmlns:a16="http://schemas.microsoft.com/office/drawing/2014/main" id="{63943AC8-1C36-402E-9CF9-236EC89947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5">
              <a:extLst>
                <a:ext uri="{FF2B5EF4-FFF2-40B4-BE49-F238E27FC236}">
                  <a16:creationId xmlns:a16="http://schemas.microsoft.com/office/drawing/2014/main" id="{107455A9-9423-4813-B4F5-5987FC507E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5922489">
              <a:off x="5523852" y="18006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35" name="Freeform 5">
              <a:extLst>
                <a:ext uri="{FF2B5EF4-FFF2-40B4-BE49-F238E27FC236}">
                  <a16:creationId xmlns:a16="http://schemas.microsoft.com/office/drawing/2014/main" id="{553DE0C0-A442-421A-BC88-7C91FBC0D8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6200000">
              <a:off x="4612744" y="27763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36" name="Freeform 5">
              <a:extLst>
                <a:ext uri="{FF2B5EF4-FFF2-40B4-BE49-F238E27FC236}">
                  <a16:creationId xmlns:a16="http://schemas.microsoft.com/office/drawing/2014/main" id="{0D557BDA-150C-4379-BDD2-E2131259005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re 1">
            <a:extLst>
              <a:ext uri="{FF2B5EF4-FFF2-40B4-BE49-F238E27FC236}">
                <a16:creationId xmlns:a16="http://schemas.microsoft.com/office/drawing/2014/main" id="{820D5BBD-16E0-45B6-9B0A-1C4450FC56B6}"/>
              </a:ext>
            </a:extLst>
          </p:cNvPr>
          <p:cNvSpPr>
            <a:spLocks noGrp="1"/>
          </p:cNvSpPr>
          <p:nvPr>
            <p:ph type="title"/>
          </p:nvPr>
        </p:nvSpPr>
        <p:spPr>
          <a:xfrm>
            <a:off x="639098" y="629265"/>
            <a:ext cx="6425580" cy="1622322"/>
          </a:xfrm>
        </p:spPr>
        <p:txBody>
          <a:bodyPr>
            <a:normAutofit/>
          </a:bodyPr>
          <a:lstStyle/>
          <a:p>
            <a:r>
              <a:rPr lang="fr-CA"/>
              <a:t>Définition d’un programme d’activités</a:t>
            </a:r>
            <a:endParaRPr lang="fr-CA" dirty="0"/>
          </a:p>
        </p:txBody>
      </p:sp>
      <p:sp>
        <p:nvSpPr>
          <p:cNvPr id="3" name="Espace réservé du contenu 2">
            <a:extLst>
              <a:ext uri="{FF2B5EF4-FFF2-40B4-BE49-F238E27FC236}">
                <a16:creationId xmlns:a16="http://schemas.microsoft.com/office/drawing/2014/main" id="{6C41D715-177C-4C71-84CC-74DA309D36DB}"/>
              </a:ext>
            </a:extLst>
          </p:cNvPr>
          <p:cNvSpPr>
            <a:spLocks noGrp="1"/>
          </p:cNvSpPr>
          <p:nvPr>
            <p:ph idx="1"/>
          </p:nvPr>
        </p:nvSpPr>
        <p:spPr>
          <a:xfrm>
            <a:off x="694281" y="2134823"/>
            <a:ext cx="6456769" cy="3811740"/>
          </a:xfrm>
        </p:spPr>
        <p:txBody>
          <a:bodyPr anchor="ctr">
            <a:normAutofit/>
          </a:bodyPr>
          <a:lstStyle/>
          <a:p>
            <a:pPr marL="457200"/>
            <a:r>
              <a:rPr lang="fr-CA"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Le programme d’activités d’un service de garde en milieu scolaire doit mettre l’accent sur le plaisir, la détente et les loisirs tout en favorisant des activités stimulant le développement global des enfants. </a:t>
            </a:r>
          </a:p>
          <a:p>
            <a:pPr marL="457200">
              <a:spcAft>
                <a:spcPts val="800"/>
              </a:spcAft>
            </a:pPr>
            <a:r>
              <a:rPr lang="fr-CA"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Toutefois, les besoins des enfants utilisateurs varient selon leur âge, le type de services offerts et les divers moments de la journée. Ces besoins varient aussi d’un service de garde à l’autre selon l’environnement physique, social et culturel dans lequel vit l’enfant.</a:t>
            </a:r>
          </a:p>
          <a:p>
            <a:endParaRPr lang="fr-CA" dirty="0">
              <a:solidFill>
                <a:schemeClr val="bg1"/>
              </a:solidFill>
            </a:endParaRPr>
          </a:p>
        </p:txBody>
      </p:sp>
      <p:sp>
        <p:nvSpPr>
          <p:cNvPr id="38" name="Rectangle 37">
            <a:extLst>
              <a:ext uri="{FF2B5EF4-FFF2-40B4-BE49-F238E27FC236}">
                <a16:creationId xmlns:a16="http://schemas.microsoft.com/office/drawing/2014/main" id="{190D4F95-AC40-4C7F-8794-DF2B6F7500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6523911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0F71E82-D801-4DFE-A3B0-44135CC6D429}"/>
              </a:ext>
            </a:extLst>
          </p:cNvPr>
          <p:cNvSpPr>
            <a:spLocks noGrp="1"/>
          </p:cNvSpPr>
          <p:nvPr>
            <p:ph type="title"/>
          </p:nvPr>
        </p:nvSpPr>
        <p:spPr>
          <a:xfrm>
            <a:off x="1154953" y="973668"/>
            <a:ext cx="8761413" cy="706964"/>
          </a:xfrm>
        </p:spPr>
        <p:txBody>
          <a:bodyPr>
            <a:normAutofit/>
          </a:bodyPr>
          <a:lstStyle/>
          <a:p>
            <a:r>
              <a:rPr lang="fr-CA" dirty="0"/>
              <a:t>La mission du service de garde</a:t>
            </a:r>
          </a:p>
        </p:txBody>
      </p:sp>
      <p:sp>
        <p:nvSpPr>
          <p:cNvPr id="3" name="Espace réservé du contenu 2">
            <a:extLst>
              <a:ext uri="{FF2B5EF4-FFF2-40B4-BE49-F238E27FC236}">
                <a16:creationId xmlns:a16="http://schemas.microsoft.com/office/drawing/2014/main" id="{7C6908E5-60C0-4761-87D3-26DD33CC58C5}"/>
              </a:ext>
            </a:extLst>
          </p:cNvPr>
          <p:cNvSpPr>
            <a:spLocks noGrp="1"/>
          </p:cNvSpPr>
          <p:nvPr>
            <p:ph idx="1"/>
          </p:nvPr>
        </p:nvSpPr>
        <p:spPr>
          <a:xfrm>
            <a:off x="2558210" y="2059427"/>
            <a:ext cx="6442029" cy="4651513"/>
          </a:xfrm>
        </p:spPr>
        <p:txBody>
          <a:bodyPr anchor="ctr">
            <a:noAutofit/>
          </a:bodyPr>
          <a:lstStyle/>
          <a:p>
            <a:pPr>
              <a:lnSpc>
                <a:spcPct val="90000"/>
              </a:lnSpc>
            </a:pPr>
            <a:r>
              <a:rPr lang="fr-CA" sz="1400" dirty="0">
                <a:solidFill>
                  <a:schemeClr val="tx2">
                    <a:lumMod val="50000"/>
                  </a:schemeClr>
                </a:solidFill>
              </a:rPr>
              <a:t>Le service de garde s’assure d’établir une routine favorisant le bon fonctionnement ainsi que l’harmonie et la bonne entente entre les personnes qui y circulent chaque jour. Il veille à la sécurité et au bien-être général des élèves. Notre planification d’activités est axée sur le plaisir, la détente permettant à l’enfant de :</a:t>
            </a:r>
          </a:p>
          <a:p>
            <a:pPr lvl="2">
              <a:lnSpc>
                <a:spcPct val="90000"/>
              </a:lnSpc>
            </a:pPr>
            <a:r>
              <a:rPr lang="fr-CA" dirty="0">
                <a:solidFill>
                  <a:schemeClr val="tx2">
                    <a:lumMod val="50000"/>
                  </a:schemeClr>
                </a:solidFill>
              </a:rPr>
              <a:t>Se développer globalement;</a:t>
            </a:r>
          </a:p>
          <a:p>
            <a:pPr lvl="2">
              <a:lnSpc>
                <a:spcPct val="90000"/>
              </a:lnSpc>
            </a:pPr>
            <a:r>
              <a:rPr lang="fr-CA" dirty="0">
                <a:solidFill>
                  <a:schemeClr val="tx2">
                    <a:lumMod val="50000"/>
                  </a:schemeClr>
                </a:solidFill>
              </a:rPr>
              <a:t>Découvrir tout en s’amusant;</a:t>
            </a:r>
          </a:p>
          <a:p>
            <a:pPr lvl="2">
              <a:lnSpc>
                <a:spcPct val="90000"/>
              </a:lnSpc>
            </a:pPr>
            <a:r>
              <a:rPr lang="fr-CA" dirty="0">
                <a:solidFill>
                  <a:schemeClr val="tx2">
                    <a:lumMod val="50000"/>
                  </a:schemeClr>
                </a:solidFill>
              </a:rPr>
              <a:t>Être autonome, créatif et responsable</a:t>
            </a:r>
          </a:p>
          <a:p>
            <a:pPr lvl="2">
              <a:lnSpc>
                <a:spcPct val="90000"/>
              </a:lnSpc>
            </a:pPr>
            <a:r>
              <a:rPr lang="fr-CA" dirty="0">
                <a:solidFill>
                  <a:schemeClr val="tx2">
                    <a:lumMod val="50000"/>
                  </a:schemeClr>
                </a:solidFill>
              </a:rPr>
              <a:t>Vivre en groupe de façon harmonieuse dans le respect de tous.</a:t>
            </a:r>
          </a:p>
          <a:p>
            <a:pPr>
              <a:lnSpc>
                <a:spcPct val="90000"/>
              </a:lnSpc>
            </a:pPr>
            <a:r>
              <a:rPr lang="fr-CA" sz="1400" dirty="0">
                <a:solidFill>
                  <a:schemeClr val="tx2">
                    <a:lumMod val="50000"/>
                  </a:schemeClr>
                </a:solidFill>
              </a:rPr>
              <a:t>Il est très important pour notre service de garde d’assurer une belle collaboration entre le personnel éducateur, le personnel scolaire et les parents puisque celle-ci est essentielle au développement harmonieux de l’élève. </a:t>
            </a:r>
          </a:p>
          <a:p>
            <a:pPr>
              <a:lnSpc>
                <a:spcPct val="90000"/>
              </a:lnSpc>
            </a:pPr>
            <a:r>
              <a:rPr lang="fr-CA" sz="1400" dirty="0">
                <a:solidFill>
                  <a:schemeClr val="tx2">
                    <a:lumMod val="50000"/>
                  </a:schemeClr>
                </a:solidFill>
              </a:rPr>
              <a:t>Le service de garde utilise de façon optimale et rationnelle les ressources humaines, matérielles et financières. </a:t>
            </a:r>
          </a:p>
        </p:txBody>
      </p:sp>
    </p:spTree>
    <p:extLst>
      <p:ext uri="{BB962C8B-B14F-4D97-AF65-F5344CB8AC3E}">
        <p14:creationId xmlns:p14="http://schemas.microsoft.com/office/powerpoint/2010/main" val="3610944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30BC9A-E5BB-4F31-8B94-62B7F0D4B8B5}"/>
              </a:ext>
            </a:extLst>
          </p:cNvPr>
          <p:cNvSpPr>
            <a:spLocks noGrp="1"/>
          </p:cNvSpPr>
          <p:nvPr>
            <p:ph type="title"/>
          </p:nvPr>
        </p:nvSpPr>
        <p:spPr/>
        <p:txBody>
          <a:bodyPr/>
          <a:lstStyle/>
          <a:p>
            <a:r>
              <a:rPr lang="fr-CA" dirty="0"/>
              <a:t>Le développement global de l’enfant</a:t>
            </a:r>
          </a:p>
        </p:txBody>
      </p:sp>
      <p:sp>
        <p:nvSpPr>
          <p:cNvPr id="3" name="Ellipse 2">
            <a:extLst>
              <a:ext uri="{FF2B5EF4-FFF2-40B4-BE49-F238E27FC236}">
                <a16:creationId xmlns:a16="http://schemas.microsoft.com/office/drawing/2014/main" id="{5D9EE468-43F6-4A5E-B329-0A51D2EF4ED5}"/>
              </a:ext>
            </a:extLst>
          </p:cNvPr>
          <p:cNvSpPr/>
          <p:nvPr/>
        </p:nvSpPr>
        <p:spPr>
          <a:xfrm>
            <a:off x="1301524" y="2207001"/>
            <a:ext cx="3208230" cy="2183906"/>
          </a:xfrm>
          <a:prstGeom prst="ellipse">
            <a:avLst/>
          </a:prstGeom>
          <a:ln w="3810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b="1" dirty="0"/>
              <a:t>Affectif :</a:t>
            </a:r>
          </a:p>
          <a:p>
            <a:pPr algn="ctr"/>
            <a:endParaRPr lang="fr-CA" sz="1200" b="1" dirty="0"/>
          </a:p>
          <a:p>
            <a:pPr marL="171450" indent="-171450" algn="ctr">
              <a:buFontTx/>
              <a:buChar char="-"/>
            </a:pPr>
            <a:r>
              <a:rPr lang="fr-CA" sz="1200" b="1" dirty="0"/>
              <a:t>Confiance en soi</a:t>
            </a:r>
          </a:p>
          <a:p>
            <a:pPr marL="171450" indent="-171450" algn="ctr">
              <a:buFontTx/>
              <a:buChar char="-"/>
            </a:pPr>
            <a:r>
              <a:rPr lang="fr-CA" sz="1200" b="1" dirty="0"/>
              <a:t>Sentiment d’autonomie</a:t>
            </a:r>
          </a:p>
          <a:p>
            <a:pPr marL="171450" indent="-171450" algn="ctr">
              <a:buFontTx/>
              <a:buChar char="-"/>
            </a:pPr>
            <a:r>
              <a:rPr lang="fr-CA" sz="1200" b="1" dirty="0"/>
              <a:t>Sentiment d’appartenance</a:t>
            </a:r>
          </a:p>
          <a:p>
            <a:pPr marL="171450" indent="-171450" algn="ctr">
              <a:buFontTx/>
              <a:buChar char="-"/>
            </a:pPr>
            <a:r>
              <a:rPr lang="fr-CA" sz="1200" b="1" dirty="0"/>
              <a:t>Expression de ses sentiments et ses besoins</a:t>
            </a:r>
          </a:p>
        </p:txBody>
      </p:sp>
      <p:sp>
        <p:nvSpPr>
          <p:cNvPr id="4" name="Ellipse 3">
            <a:extLst>
              <a:ext uri="{FF2B5EF4-FFF2-40B4-BE49-F238E27FC236}">
                <a16:creationId xmlns:a16="http://schemas.microsoft.com/office/drawing/2014/main" id="{D2547DBF-18EA-4DFD-AC4B-55034D737E10}"/>
              </a:ext>
            </a:extLst>
          </p:cNvPr>
          <p:cNvSpPr/>
          <p:nvPr/>
        </p:nvSpPr>
        <p:spPr>
          <a:xfrm>
            <a:off x="4580878" y="1621240"/>
            <a:ext cx="3127590" cy="2183906"/>
          </a:xfrm>
          <a:prstGeom prst="ellipse">
            <a:avLst/>
          </a:prstGeom>
          <a:ln w="3810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b="1" dirty="0"/>
              <a:t>Psychomoteur :</a:t>
            </a:r>
          </a:p>
          <a:p>
            <a:pPr algn="ctr"/>
            <a:endParaRPr lang="fr-CA" sz="1200" b="1" dirty="0"/>
          </a:p>
          <a:p>
            <a:pPr marL="171450" indent="-171450" algn="ctr">
              <a:buFontTx/>
              <a:buChar char="-"/>
            </a:pPr>
            <a:r>
              <a:rPr lang="fr-CA" sz="1200" b="1" dirty="0"/>
              <a:t>Motricité globale</a:t>
            </a:r>
          </a:p>
          <a:p>
            <a:pPr marL="171450" indent="-171450" algn="ctr">
              <a:buFontTx/>
              <a:buChar char="-"/>
            </a:pPr>
            <a:r>
              <a:rPr lang="fr-CA" sz="1200" b="1" dirty="0"/>
              <a:t>Motricité fine</a:t>
            </a:r>
          </a:p>
          <a:p>
            <a:pPr marL="171450" indent="-171450" algn="ctr">
              <a:buFontTx/>
              <a:buChar char="-"/>
            </a:pPr>
            <a:r>
              <a:rPr lang="fr-CA" sz="1200" b="1" dirty="0"/>
              <a:t>Latéralité</a:t>
            </a:r>
          </a:p>
          <a:p>
            <a:pPr marL="171450" indent="-171450" algn="ctr">
              <a:buFontTx/>
              <a:buChar char="-"/>
            </a:pPr>
            <a:r>
              <a:rPr lang="fr-CA" sz="1200" b="1" dirty="0"/>
              <a:t>Schéma corporel</a:t>
            </a:r>
          </a:p>
          <a:p>
            <a:pPr marL="171450" indent="-171450" algn="ctr">
              <a:buFontTx/>
              <a:buChar char="-"/>
            </a:pPr>
            <a:r>
              <a:rPr lang="fr-CA" sz="1200" b="1" dirty="0"/>
              <a:t>Organisation</a:t>
            </a:r>
          </a:p>
          <a:p>
            <a:pPr marL="171450" indent="-171450" algn="ctr">
              <a:buFontTx/>
              <a:buChar char="-"/>
            </a:pPr>
            <a:r>
              <a:rPr lang="fr-CA" sz="1200" b="1" dirty="0"/>
              <a:t>Temporel et sens</a:t>
            </a:r>
          </a:p>
          <a:p>
            <a:pPr marL="171450" indent="-171450" algn="ctr">
              <a:buFontTx/>
              <a:buChar char="-"/>
            </a:pPr>
            <a:r>
              <a:rPr lang="fr-CA" sz="1200" b="1" dirty="0"/>
              <a:t>Rythmique</a:t>
            </a:r>
          </a:p>
        </p:txBody>
      </p:sp>
      <p:sp>
        <p:nvSpPr>
          <p:cNvPr id="5" name="Ellipse 4">
            <a:extLst>
              <a:ext uri="{FF2B5EF4-FFF2-40B4-BE49-F238E27FC236}">
                <a16:creationId xmlns:a16="http://schemas.microsoft.com/office/drawing/2014/main" id="{12A0EF90-CCB8-4FE2-8F55-C321393FC361}"/>
              </a:ext>
            </a:extLst>
          </p:cNvPr>
          <p:cNvSpPr/>
          <p:nvPr/>
        </p:nvSpPr>
        <p:spPr>
          <a:xfrm>
            <a:off x="524874" y="4465468"/>
            <a:ext cx="3206750" cy="2325948"/>
          </a:xfrm>
          <a:prstGeom prst="ellipse">
            <a:avLst/>
          </a:prstGeom>
          <a:ln w="3810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b="1" dirty="0"/>
              <a:t>Social :</a:t>
            </a:r>
          </a:p>
          <a:p>
            <a:pPr algn="ctr"/>
            <a:endParaRPr lang="fr-CA" sz="1200" b="1" dirty="0"/>
          </a:p>
          <a:p>
            <a:pPr marL="171450" indent="-171450" algn="ctr">
              <a:buFontTx/>
              <a:buChar char="-"/>
            </a:pPr>
            <a:r>
              <a:rPr lang="fr-CA" sz="1200" b="1" dirty="0"/>
              <a:t>Relation avec les pairs</a:t>
            </a:r>
          </a:p>
          <a:p>
            <a:pPr marL="171450" indent="-171450" algn="ctr">
              <a:buFontTx/>
              <a:buChar char="-"/>
            </a:pPr>
            <a:r>
              <a:rPr lang="fr-CA" sz="1200" b="1" dirty="0"/>
              <a:t>Relation avec l’adulte</a:t>
            </a:r>
          </a:p>
          <a:p>
            <a:pPr marL="171450" indent="-171450" algn="ctr">
              <a:buFontTx/>
              <a:buChar char="-"/>
            </a:pPr>
            <a:r>
              <a:rPr lang="fr-CA" sz="1200" b="1" dirty="0"/>
              <a:t>Conscience des autres et empathie</a:t>
            </a:r>
          </a:p>
          <a:p>
            <a:pPr marL="171450" indent="-171450" algn="ctr">
              <a:buFontTx/>
              <a:buChar char="-"/>
            </a:pPr>
            <a:r>
              <a:rPr lang="fr-CA" sz="1200" b="1" dirty="0"/>
              <a:t>Sentiment d’appartenance</a:t>
            </a:r>
          </a:p>
        </p:txBody>
      </p:sp>
      <p:sp>
        <p:nvSpPr>
          <p:cNvPr id="6" name="Ellipse 5">
            <a:extLst>
              <a:ext uri="{FF2B5EF4-FFF2-40B4-BE49-F238E27FC236}">
                <a16:creationId xmlns:a16="http://schemas.microsoft.com/office/drawing/2014/main" id="{ED23C38A-51A9-4B96-89ED-2E660C78E815}"/>
              </a:ext>
            </a:extLst>
          </p:cNvPr>
          <p:cNvSpPr/>
          <p:nvPr/>
        </p:nvSpPr>
        <p:spPr>
          <a:xfrm>
            <a:off x="7842187" y="1961965"/>
            <a:ext cx="3208228" cy="2325949"/>
          </a:xfrm>
          <a:prstGeom prst="ellipse">
            <a:avLst/>
          </a:prstGeom>
          <a:ln w="3810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b="1" dirty="0"/>
              <a:t>Moral:</a:t>
            </a:r>
          </a:p>
          <a:p>
            <a:pPr algn="ctr"/>
            <a:endParaRPr lang="fr-CA" sz="1200" b="1" dirty="0"/>
          </a:p>
          <a:p>
            <a:pPr marL="171450" indent="-171450" algn="ctr">
              <a:buFontTx/>
              <a:buChar char="-"/>
            </a:pPr>
            <a:r>
              <a:rPr lang="fr-CA" sz="1200" b="1" dirty="0"/>
              <a:t>Conception du bien et du mal</a:t>
            </a:r>
          </a:p>
          <a:p>
            <a:pPr marL="171450" indent="-171450" algn="ctr">
              <a:buFontTx/>
              <a:buChar char="-"/>
            </a:pPr>
            <a:r>
              <a:rPr lang="fr-CA" sz="1200" b="1" dirty="0"/>
              <a:t>Acceptation des différences</a:t>
            </a:r>
          </a:p>
          <a:p>
            <a:pPr marL="171450" indent="-171450" algn="ctr">
              <a:buFontTx/>
              <a:buChar char="-"/>
            </a:pPr>
            <a:r>
              <a:rPr lang="fr-CA" sz="1200" b="1" dirty="0"/>
              <a:t>Apprentissage des règles et des valeurs</a:t>
            </a:r>
          </a:p>
        </p:txBody>
      </p:sp>
      <p:sp>
        <p:nvSpPr>
          <p:cNvPr id="7" name="Ellipse 6">
            <a:extLst>
              <a:ext uri="{FF2B5EF4-FFF2-40B4-BE49-F238E27FC236}">
                <a16:creationId xmlns:a16="http://schemas.microsoft.com/office/drawing/2014/main" id="{F45012E0-FC65-4E12-B32D-852958107907}"/>
              </a:ext>
            </a:extLst>
          </p:cNvPr>
          <p:cNvSpPr/>
          <p:nvPr/>
        </p:nvSpPr>
        <p:spPr>
          <a:xfrm>
            <a:off x="8514735" y="4465468"/>
            <a:ext cx="3118403" cy="2325949"/>
          </a:xfrm>
          <a:prstGeom prst="ellipse">
            <a:avLst/>
          </a:prstGeom>
          <a:ln w="3810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b="1" dirty="0"/>
              <a:t>Cognitif :</a:t>
            </a:r>
          </a:p>
          <a:p>
            <a:pPr algn="ctr"/>
            <a:endParaRPr lang="fr-CA" sz="1200" b="1" dirty="0"/>
          </a:p>
          <a:p>
            <a:pPr marL="171450" indent="-171450" algn="ctr">
              <a:buFontTx/>
              <a:buChar char="-"/>
            </a:pPr>
            <a:r>
              <a:rPr lang="fr-CA" sz="1200" b="1" dirty="0"/>
              <a:t>Habiletés logiques</a:t>
            </a:r>
          </a:p>
          <a:p>
            <a:pPr marL="171450" indent="-171450" algn="ctr">
              <a:buFontTx/>
              <a:buChar char="-"/>
            </a:pPr>
            <a:r>
              <a:rPr lang="fr-CA" sz="1200" b="1" dirty="0"/>
              <a:t>Créativité</a:t>
            </a:r>
          </a:p>
          <a:p>
            <a:pPr marL="171450" indent="-171450" algn="ctr">
              <a:buFontTx/>
              <a:buChar char="-"/>
            </a:pPr>
            <a:r>
              <a:rPr lang="fr-CA" sz="1200" b="1" dirty="0"/>
              <a:t>Raisonnement et réflexion</a:t>
            </a:r>
          </a:p>
          <a:p>
            <a:pPr marL="171450" indent="-171450" algn="ctr">
              <a:buFontTx/>
              <a:buChar char="-"/>
            </a:pPr>
            <a:r>
              <a:rPr lang="fr-CA" sz="1200" b="1" dirty="0"/>
              <a:t>Résolutions de problèmes </a:t>
            </a:r>
          </a:p>
          <a:p>
            <a:pPr marL="171450" indent="-171450" algn="ctr">
              <a:buFontTx/>
              <a:buChar char="-"/>
            </a:pPr>
            <a:r>
              <a:rPr lang="fr-CA" sz="1200" b="1" dirty="0"/>
              <a:t>Langage et communication</a:t>
            </a:r>
          </a:p>
        </p:txBody>
      </p:sp>
      <p:sp>
        <p:nvSpPr>
          <p:cNvPr id="8" name="Ellipse 7">
            <a:extLst>
              <a:ext uri="{FF2B5EF4-FFF2-40B4-BE49-F238E27FC236}">
                <a16:creationId xmlns:a16="http://schemas.microsoft.com/office/drawing/2014/main" id="{4086858B-5A0B-4E96-8B8D-D14BF70AF76E}"/>
              </a:ext>
            </a:extLst>
          </p:cNvPr>
          <p:cNvSpPr/>
          <p:nvPr/>
        </p:nvSpPr>
        <p:spPr>
          <a:xfrm>
            <a:off x="4370036" y="4322406"/>
            <a:ext cx="3338432" cy="2441358"/>
          </a:xfrm>
          <a:prstGeom prst="ellipse">
            <a:avLst/>
          </a:prstGeom>
          <a:solidFill>
            <a:srgbClr val="C00000"/>
          </a:solidFill>
          <a:ln w="3810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1400" b="1" dirty="0"/>
              <a:t>L’organisation des activités est basée sur ces 5 grands aspects qui permettent à l’enfant de s’épanouir dans toutes les sphères de son développement.</a:t>
            </a:r>
          </a:p>
          <a:p>
            <a:pPr algn="ctr"/>
            <a:endParaRPr lang="fr-CA" sz="1200" dirty="0"/>
          </a:p>
        </p:txBody>
      </p:sp>
      <p:sp>
        <p:nvSpPr>
          <p:cNvPr id="9" name="Flèche : droite 8">
            <a:extLst>
              <a:ext uri="{FF2B5EF4-FFF2-40B4-BE49-F238E27FC236}">
                <a16:creationId xmlns:a16="http://schemas.microsoft.com/office/drawing/2014/main" id="{B8028E57-496E-451A-B0C1-F4A5023020D6}"/>
              </a:ext>
            </a:extLst>
          </p:cNvPr>
          <p:cNvSpPr/>
          <p:nvPr/>
        </p:nvSpPr>
        <p:spPr>
          <a:xfrm rot="21365330">
            <a:off x="7858059" y="5453214"/>
            <a:ext cx="563833" cy="484632"/>
          </a:xfrm>
          <a:prstGeom prst="rightArrow">
            <a:avLst/>
          </a:prstGeom>
          <a:solidFill>
            <a:schemeClr val="tx2">
              <a:lumMod val="50000"/>
            </a:schemeClr>
          </a:solid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0" name="Flèche : droite 9">
            <a:extLst>
              <a:ext uri="{FF2B5EF4-FFF2-40B4-BE49-F238E27FC236}">
                <a16:creationId xmlns:a16="http://schemas.microsoft.com/office/drawing/2014/main" id="{2C8AF7E6-AFDC-449D-96FF-6AAEDE5324C2}"/>
              </a:ext>
            </a:extLst>
          </p:cNvPr>
          <p:cNvSpPr/>
          <p:nvPr/>
        </p:nvSpPr>
        <p:spPr>
          <a:xfrm rot="18996918">
            <a:off x="7396904" y="4355338"/>
            <a:ext cx="563833" cy="484632"/>
          </a:xfrm>
          <a:prstGeom prst="rightArrow">
            <a:avLst/>
          </a:prstGeom>
          <a:solidFill>
            <a:schemeClr val="tx2">
              <a:lumMod val="50000"/>
            </a:schemeClr>
          </a:solid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1" name="Flèche : droite 10">
            <a:extLst>
              <a:ext uri="{FF2B5EF4-FFF2-40B4-BE49-F238E27FC236}">
                <a16:creationId xmlns:a16="http://schemas.microsoft.com/office/drawing/2014/main" id="{861FEA9B-B53C-4042-88BA-4FFD19B67325}"/>
              </a:ext>
            </a:extLst>
          </p:cNvPr>
          <p:cNvSpPr/>
          <p:nvPr/>
        </p:nvSpPr>
        <p:spPr>
          <a:xfrm rot="16200000">
            <a:off x="5880961" y="3830558"/>
            <a:ext cx="430079" cy="484632"/>
          </a:xfrm>
          <a:prstGeom prst="rightArrow">
            <a:avLst/>
          </a:prstGeom>
          <a:solidFill>
            <a:schemeClr val="tx2">
              <a:lumMod val="50000"/>
            </a:schemeClr>
          </a:solid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2" name="Flèche : droite 11">
            <a:extLst>
              <a:ext uri="{FF2B5EF4-FFF2-40B4-BE49-F238E27FC236}">
                <a16:creationId xmlns:a16="http://schemas.microsoft.com/office/drawing/2014/main" id="{023E9A3F-71BB-4F46-BCEF-336F754594F7}"/>
              </a:ext>
            </a:extLst>
          </p:cNvPr>
          <p:cNvSpPr/>
          <p:nvPr/>
        </p:nvSpPr>
        <p:spPr>
          <a:xfrm rot="13775978">
            <a:off x="4276324" y="4243096"/>
            <a:ext cx="563833" cy="484632"/>
          </a:xfrm>
          <a:prstGeom prst="rightArrow">
            <a:avLst/>
          </a:prstGeom>
          <a:solidFill>
            <a:schemeClr val="tx2">
              <a:lumMod val="50000"/>
            </a:schemeClr>
          </a:solid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3" name="Flèche : droite 12">
            <a:extLst>
              <a:ext uri="{FF2B5EF4-FFF2-40B4-BE49-F238E27FC236}">
                <a16:creationId xmlns:a16="http://schemas.microsoft.com/office/drawing/2014/main" id="{6DD8EA72-0067-4432-BD87-51C43C351F44}"/>
              </a:ext>
            </a:extLst>
          </p:cNvPr>
          <p:cNvSpPr/>
          <p:nvPr/>
        </p:nvSpPr>
        <p:spPr>
          <a:xfrm rot="10800000">
            <a:off x="3770110" y="5453214"/>
            <a:ext cx="563833" cy="484632"/>
          </a:xfrm>
          <a:prstGeom prst="rightArrow">
            <a:avLst/>
          </a:prstGeom>
          <a:solidFill>
            <a:schemeClr val="tx2">
              <a:lumMod val="50000"/>
            </a:schemeClr>
          </a:solid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Tree>
    <p:extLst>
      <p:ext uri="{BB962C8B-B14F-4D97-AF65-F5344CB8AC3E}">
        <p14:creationId xmlns:p14="http://schemas.microsoft.com/office/powerpoint/2010/main" val="586261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26F9A06-FDBD-4BDA-8F1B-4B57D44296B1}"/>
              </a:ext>
            </a:extLst>
          </p:cNvPr>
          <p:cNvSpPr>
            <a:spLocks noGrp="1"/>
          </p:cNvSpPr>
          <p:nvPr>
            <p:ph type="title"/>
          </p:nvPr>
        </p:nvSpPr>
        <p:spPr>
          <a:xfrm>
            <a:off x="730747" y="749647"/>
            <a:ext cx="8761413" cy="706964"/>
          </a:xfrm>
        </p:spPr>
        <p:txBody>
          <a:bodyPr/>
          <a:lstStyle/>
          <a:p>
            <a:r>
              <a:rPr lang="fr-CA" dirty="0"/>
              <a:t>Les valeurs du service de garde</a:t>
            </a:r>
          </a:p>
        </p:txBody>
      </p:sp>
      <p:sp>
        <p:nvSpPr>
          <p:cNvPr id="4" name="Ellipse 3">
            <a:extLst>
              <a:ext uri="{FF2B5EF4-FFF2-40B4-BE49-F238E27FC236}">
                <a16:creationId xmlns:a16="http://schemas.microsoft.com/office/drawing/2014/main" id="{DA4A32DC-4061-4787-81A4-C54FC03F189B}"/>
              </a:ext>
            </a:extLst>
          </p:cNvPr>
          <p:cNvSpPr/>
          <p:nvPr/>
        </p:nvSpPr>
        <p:spPr>
          <a:xfrm>
            <a:off x="5288859" y="3598168"/>
            <a:ext cx="832016" cy="874834"/>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5" name="Ellipse 4">
            <a:extLst>
              <a:ext uri="{FF2B5EF4-FFF2-40B4-BE49-F238E27FC236}">
                <a16:creationId xmlns:a16="http://schemas.microsoft.com/office/drawing/2014/main" id="{76907428-C313-4E5B-B776-6806EE643BB4}"/>
              </a:ext>
            </a:extLst>
          </p:cNvPr>
          <p:cNvSpPr/>
          <p:nvPr/>
        </p:nvSpPr>
        <p:spPr>
          <a:xfrm rot="19613943">
            <a:off x="5801477" y="2092782"/>
            <a:ext cx="2559055" cy="1638176"/>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b="1" dirty="0"/>
              <a:t>Curiosité</a:t>
            </a:r>
          </a:p>
        </p:txBody>
      </p:sp>
      <p:sp>
        <p:nvSpPr>
          <p:cNvPr id="6" name="Ellipse 5">
            <a:extLst>
              <a:ext uri="{FF2B5EF4-FFF2-40B4-BE49-F238E27FC236}">
                <a16:creationId xmlns:a16="http://schemas.microsoft.com/office/drawing/2014/main" id="{B5C7A956-E967-48F5-9E2E-64DFFC0C9862}"/>
              </a:ext>
            </a:extLst>
          </p:cNvPr>
          <p:cNvSpPr/>
          <p:nvPr/>
        </p:nvSpPr>
        <p:spPr>
          <a:xfrm rot="20189168">
            <a:off x="2733844" y="3866591"/>
            <a:ext cx="2559055" cy="175594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b="1" dirty="0"/>
              <a:t>Empathie</a:t>
            </a:r>
          </a:p>
        </p:txBody>
      </p:sp>
      <p:sp>
        <p:nvSpPr>
          <p:cNvPr id="7" name="Ellipse 6">
            <a:extLst>
              <a:ext uri="{FF2B5EF4-FFF2-40B4-BE49-F238E27FC236}">
                <a16:creationId xmlns:a16="http://schemas.microsoft.com/office/drawing/2014/main" id="{DD85A634-8CD1-43C8-931F-0F7951FDCBE5}"/>
              </a:ext>
            </a:extLst>
          </p:cNvPr>
          <p:cNvSpPr/>
          <p:nvPr/>
        </p:nvSpPr>
        <p:spPr>
          <a:xfrm rot="1534600">
            <a:off x="6013856" y="4135344"/>
            <a:ext cx="2559055" cy="174607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b="1" dirty="0"/>
              <a:t>Engagement</a:t>
            </a:r>
          </a:p>
        </p:txBody>
      </p:sp>
      <p:sp>
        <p:nvSpPr>
          <p:cNvPr id="8" name="Ellipse 7">
            <a:extLst>
              <a:ext uri="{FF2B5EF4-FFF2-40B4-BE49-F238E27FC236}">
                <a16:creationId xmlns:a16="http://schemas.microsoft.com/office/drawing/2014/main" id="{D2D64461-1342-4280-8A86-4A591B8AA9C8}"/>
              </a:ext>
            </a:extLst>
          </p:cNvPr>
          <p:cNvSpPr/>
          <p:nvPr/>
        </p:nvSpPr>
        <p:spPr>
          <a:xfrm rot="2720491">
            <a:off x="3328314" y="1827529"/>
            <a:ext cx="2559055" cy="1655553"/>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b="1" dirty="0"/>
              <a:t>Responsabilité</a:t>
            </a:r>
          </a:p>
        </p:txBody>
      </p:sp>
      <p:sp>
        <p:nvSpPr>
          <p:cNvPr id="9" name="Rectangle 8">
            <a:extLst>
              <a:ext uri="{FF2B5EF4-FFF2-40B4-BE49-F238E27FC236}">
                <a16:creationId xmlns:a16="http://schemas.microsoft.com/office/drawing/2014/main" id="{1FB44951-55B0-43BE-9FFF-70B0D725D517}"/>
              </a:ext>
            </a:extLst>
          </p:cNvPr>
          <p:cNvSpPr/>
          <p:nvPr/>
        </p:nvSpPr>
        <p:spPr>
          <a:xfrm>
            <a:off x="5561813" y="4647157"/>
            <a:ext cx="175644" cy="1967402"/>
          </a:xfrm>
          <a:prstGeom prst="rect">
            <a:avLst/>
          </a:prstGeom>
          <a:solidFill>
            <a:srgbClr val="006600"/>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0" name="Larme 9">
            <a:extLst>
              <a:ext uri="{FF2B5EF4-FFF2-40B4-BE49-F238E27FC236}">
                <a16:creationId xmlns:a16="http://schemas.microsoft.com/office/drawing/2014/main" id="{F9427DA1-C340-4D7D-8947-50170159DA91}"/>
              </a:ext>
            </a:extLst>
          </p:cNvPr>
          <p:cNvSpPr/>
          <p:nvPr/>
        </p:nvSpPr>
        <p:spPr>
          <a:xfrm>
            <a:off x="5775488" y="5677914"/>
            <a:ext cx="641023" cy="556971"/>
          </a:xfrm>
          <a:prstGeom prst="teardrop">
            <a:avLst/>
          </a:prstGeom>
          <a:solidFill>
            <a:srgbClr val="006600"/>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Tree>
    <p:extLst>
      <p:ext uri="{BB962C8B-B14F-4D97-AF65-F5344CB8AC3E}">
        <p14:creationId xmlns:p14="http://schemas.microsoft.com/office/powerpoint/2010/main" val="20520228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14B1D1D-19CE-49B1-A440-113852567858}"/>
              </a:ext>
            </a:extLst>
          </p:cNvPr>
          <p:cNvSpPr>
            <a:spLocks noGrp="1"/>
          </p:cNvSpPr>
          <p:nvPr>
            <p:ph type="title"/>
          </p:nvPr>
        </p:nvSpPr>
        <p:spPr/>
        <p:txBody>
          <a:bodyPr/>
          <a:lstStyle/>
          <a:p>
            <a:r>
              <a:rPr lang="fr-CA" dirty="0"/>
              <a:t>Objectifs et moyens pour chacune des valeurs</a:t>
            </a:r>
          </a:p>
        </p:txBody>
      </p:sp>
      <p:sp>
        <p:nvSpPr>
          <p:cNvPr id="3" name="Espace réservé du texte 2">
            <a:extLst>
              <a:ext uri="{FF2B5EF4-FFF2-40B4-BE49-F238E27FC236}">
                <a16:creationId xmlns:a16="http://schemas.microsoft.com/office/drawing/2014/main" id="{1371EF05-D96E-4319-BE78-632596463416}"/>
              </a:ext>
            </a:extLst>
          </p:cNvPr>
          <p:cNvSpPr>
            <a:spLocks noGrp="1"/>
          </p:cNvSpPr>
          <p:nvPr>
            <p:ph type="body" idx="1"/>
          </p:nvPr>
        </p:nvSpPr>
        <p:spPr>
          <a:xfrm>
            <a:off x="1154954" y="2399544"/>
            <a:ext cx="4825157" cy="576262"/>
          </a:xfrm>
        </p:spPr>
        <p:txBody>
          <a:bodyPr/>
          <a:lstStyle/>
          <a:p>
            <a:r>
              <a:rPr lang="fr-CA" sz="3600" b="1" dirty="0"/>
              <a:t>Responsabilité</a:t>
            </a:r>
          </a:p>
        </p:txBody>
      </p:sp>
      <p:sp>
        <p:nvSpPr>
          <p:cNvPr id="4" name="Espace réservé du contenu 3">
            <a:extLst>
              <a:ext uri="{FF2B5EF4-FFF2-40B4-BE49-F238E27FC236}">
                <a16:creationId xmlns:a16="http://schemas.microsoft.com/office/drawing/2014/main" id="{C7FCFF8C-586E-443C-9B5A-C2D5BB1185CC}"/>
              </a:ext>
            </a:extLst>
          </p:cNvPr>
          <p:cNvSpPr>
            <a:spLocks noGrp="1"/>
          </p:cNvSpPr>
          <p:nvPr>
            <p:ph sz="half" idx="2"/>
          </p:nvPr>
        </p:nvSpPr>
        <p:spPr>
          <a:xfrm>
            <a:off x="1154953" y="3097100"/>
            <a:ext cx="4825158" cy="3434329"/>
          </a:xfrm>
        </p:spPr>
        <p:txBody>
          <a:bodyPr>
            <a:noAutofit/>
          </a:bodyPr>
          <a:lstStyle/>
          <a:p>
            <a:r>
              <a:rPr lang="fr-CA" sz="1400" b="1" dirty="0">
                <a:solidFill>
                  <a:schemeClr val="tx2">
                    <a:lumMod val="50000"/>
                  </a:schemeClr>
                </a:solidFill>
              </a:rPr>
              <a:t>Développer son autonomie :</a:t>
            </a:r>
          </a:p>
          <a:p>
            <a:pPr lvl="1"/>
            <a:r>
              <a:rPr lang="fr-CA" sz="1100" dirty="0">
                <a:solidFill>
                  <a:schemeClr val="tx2">
                    <a:lumMod val="50000"/>
                  </a:schemeClr>
                </a:solidFill>
              </a:rPr>
              <a:t>Routine stable au quotidien</a:t>
            </a:r>
          </a:p>
          <a:p>
            <a:pPr lvl="1"/>
            <a:r>
              <a:rPr lang="fr-CA" sz="1100" dirty="0">
                <a:solidFill>
                  <a:schemeClr val="tx2">
                    <a:lumMod val="50000"/>
                  </a:schemeClr>
                </a:solidFill>
              </a:rPr>
              <a:t>Routine autonome pour ses arrivées et ses départs</a:t>
            </a:r>
          </a:p>
          <a:p>
            <a:pPr lvl="1"/>
            <a:r>
              <a:rPr lang="fr-CA" sz="1100" dirty="0">
                <a:solidFill>
                  <a:schemeClr val="tx2">
                    <a:lumMod val="50000"/>
                  </a:schemeClr>
                </a:solidFill>
              </a:rPr>
              <a:t>Création d’aide-mémoire</a:t>
            </a:r>
          </a:p>
          <a:p>
            <a:r>
              <a:rPr lang="fr-CA" sz="1400" b="1" dirty="0">
                <a:solidFill>
                  <a:schemeClr val="tx2">
                    <a:lumMod val="50000"/>
                  </a:schemeClr>
                </a:solidFill>
              </a:rPr>
              <a:t>Apprendre à faire ses propres choix :</a:t>
            </a:r>
          </a:p>
          <a:p>
            <a:pPr lvl="1"/>
            <a:r>
              <a:rPr lang="fr-CA" sz="1100" dirty="0">
                <a:solidFill>
                  <a:schemeClr val="tx2">
                    <a:lumMod val="50000"/>
                  </a:schemeClr>
                </a:solidFill>
              </a:rPr>
              <a:t>Choix de son atelier pendant les jeux libres</a:t>
            </a:r>
          </a:p>
          <a:p>
            <a:pPr lvl="1"/>
            <a:r>
              <a:rPr lang="fr-CA" sz="1100" dirty="0">
                <a:solidFill>
                  <a:schemeClr val="tx2">
                    <a:lumMod val="50000"/>
                  </a:schemeClr>
                </a:solidFill>
              </a:rPr>
              <a:t>Implication dans les choix d’activités, de projets</a:t>
            </a:r>
          </a:p>
          <a:p>
            <a:r>
              <a:rPr lang="fr-CA" sz="1400" b="1" dirty="0">
                <a:solidFill>
                  <a:schemeClr val="tx2">
                    <a:lumMod val="50000"/>
                  </a:schemeClr>
                </a:solidFill>
              </a:rPr>
              <a:t>Développer sa capacité à réfléchir et à évaluer la portée de ses actes : </a:t>
            </a:r>
          </a:p>
          <a:p>
            <a:pPr lvl="1"/>
            <a:r>
              <a:rPr lang="fr-CA" sz="1100" dirty="0">
                <a:solidFill>
                  <a:schemeClr val="tx2">
                    <a:lumMod val="50000"/>
                  </a:schemeClr>
                </a:solidFill>
              </a:rPr>
              <a:t>Appel à l’empathie, se mettre à la place de l’autre</a:t>
            </a:r>
          </a:p>
          <a:p>
            <a:pPr lvl="1"/>
            <a:r>
              <a:rPr lang="fr-CA" sz="1100" dirty="0">
                <a:solidFill>
                  <a:schemeClr val="tx2">
                    <a:lumMod val="50000"/>
                  </a:schemeClr>
                </a:solidFill>
              </a:rPr>
              <a:t>Implication de l’enfant dans la recherche de solutions</a:t>
            </a:r>
          </a:p>
          <a:p>
            <a:pPr marL="457200" lvl="1" indent="0">
              <a:buNone/>
            </a:pPr>
            <a:endParaRPr lang="fr-CA" sz="1100" dirty="0">
              <a:solidFill>
                <a:schemeClr val="tx2">
                  <a:lumMod val="50000"/>
                </a:schemeClr>
              </a:solidFill>
            </a:endParaRPr>
          </a:p>
        </p:txBody>
      </p:sp>
      <p:sp>
        <p:nvSpPr>
          <p:cNvPr id="5" name="Espace réservé du texte 4">
            <a:extLst>
              <a:ext uri="{FF2B5EF4-FFF2-40B4-BE49-F238E27FC236}">
                <a16:creationId xmlns:a16="http://schemas.microsoft.com/office/drawing/2014/main" id="{FD507843-1CF7-4A57-BB6A-89A65264BDF6}"/>
              </a:ext>
            </a:extLst>
          </p:cNvPr>
          <p:cNvSpPr>
            <a:spLocks noGrp="1"/>
          </p:cNvSpPr>
          <p:nvPr>
            <p:ph type="body" sz="quarter" idx="3"/>
          </p:nvPr>
        </p:nvSpPr>
        <p:spPr>
          <a:xfrm>
            <a:off x="6208708" y="2447544"/>
            <a:ext cx="4825159" cy="576262"/>
          </a:xfrm>
        </p:spPr>
        <p:txBody>
          <a:bodyPr/>
          <a:lstStyle/>
          <a:p>
            <a:r>
              <a:rPr lang="fr-CA" sz="3600" b="1" dirty="0"/>
              <a:t>Curiosité</a:t>
            </a:r>
          </a:p>
        </p:txBody>
      </p:sp>
      <p:sp>
        <p:nvSpPr>
          <p:cNvPr id="6" name="Espace réservé du contenu 5">
            <a:extLst>
              <a:ext uri="{FF2B5EF4-FFF2-40B4-BE49-F238E27FC236}">
                <a16:creationId xmlns:a16="http://schemas.microsoft.com/office/drawing/2014/main" id="{C6230613-5DDA-4055-94A2-485E333F5BD6}"/>
              </a:ext>
            </a:extLst>
          </p:cNvPr>
          <p:cNvSpPr>
            <a:spLocks noGrp="1"/>
          </p:cNvSpPr>
          <p:nvPr>
            <p:ph sz="quarter" idx="4"/>
          </p:nvPr>
        </p:nvSpPr>
        <p:spPr>
          <a:xfrm>
            <a:off x="6208708" y="3097100"/>
            <a:ext cx="4825159" cy="2840039"/>
          </a:xfrm>
        </p:spPr>
        <p:txBody>
          <a:bodyPr>
            <a:normAutofit/>
          </a:bodyPr>
          <a:lstStyle/>
          <a:p>
            <a:r>
              <a:rPr lang="fr-CA" sz="1400" b="1" dirty="0"/>
              <a:t>Développer son désir de découvrir et d’accueillir des réalités nouvelles :</a:t>
            </a:r>
          </a:p>
          <a:p>
            <a:pPr lvl="1"/>
            <a:r>
              <a:rPr lang="fr-CA" sz="1100" dirty="0"/>
              <a:t>Offrir des activités variées touchant différentes sphères du développement</a:t>
            </a:r>
          </a:p>
          <a:p>
            <a:pPr lvl="1"/>
            <a:r>
              <a:rPr lang="fr-CA" sz="1100" dirty="0"/>
              <a:t>Susciter son intérêt par l’annonce des activités à venir sur le babillard</a:t>
            </a:r>
          </a:p>
          <a:p>
            <a:pPr lvl="1"/>
            <a:r>
              <a:rPr lang="fr-CA" sz="1100" dirty="0"/>
              <a:t>Coin lecture où il peut y trouver plusieurs revues Les Débrouillards dans lesquelles différents sujets y sont traités.</a:t>
            </a:r>
          </a:p>
        </p:txBody>
      </p:sp>
    </p:spTree>
    <p:extLst>
      <p:ext uri="{BB962C8B-B14F-4D97-AF65-F5344CB8AC3E}">
        <p14:creationId xmlns:p14="http://schemas.microsoft.com/office/powerpoint/2010/main" val="8918216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D7C258F-CA08-47E7-8782-05223F8ECF27}"/>
              </a:ext>
            </a:extLst>
          </p:cNvPr>
          <p:cNvSpPr>
            <a:spLocks noGrp="1"/>
          </p:cNvSpPr>
          <p:nvPr>
            <p:ph type="title"/>
          </p:nvPr>
        </p:nvSpPr>
        <p:spPr/>
        <p:txBody>
          <a:bodyPr/>
          <a:lstStyle/>
          <a:p>
            <a:r>
              <a:rPr lang="fr-CA" dirty="0"/>
              <a:t>Objectifs et moyens pour chacune des valeurs (suite)</a:t>
            </a:r>
          </a:p>
        </p:txBody>
      </p:sp>
      <p:sp>
        <p:nvSpPr>
          <p:cNvPr id="3" name="Espace réservé du texte 2">
            <a:extLst>
              <a:ext uri="{FF2B5EF4-FFF2-40B4-BE49-F238E27FC236}">
                <a16:creationId xmlns:a16="http://schemas.microsoft.com/office/drawing/2014/main" id="{65E6DF54-FD82-4893-A252-0D0F17D6C7CC}"/>
              </a:ext>
            </a:extLst>
          </p:cNvPr>
          <p:cNvSpPr>
            <a:spLocks noGrp="1"/>
          </p:cNvSpPr>
          <p:nvPr>
            <p:ph type="body" idx="1"/>
          </p:nvPr>
        </p:nvSpPr>
        <p:spPr>
          <a:xfrm>
            <a:off x="1154955" y="2359653"/>
            <a:ext cx="4825157" cy="576262"/>
          </a:xfrm>
        </p:spPr>
        <p:txBody>
          <a:bodyPr/>
          <a:lstStyle/>
          <a:p>
            <a:r>
              <a:rPr lang="fr-CA" sz="3600" b="1" dirty="0"/>
              <a:t>Empathie</a:t>
            </a:r>
          </a:p>
        </p:txBody>
      </p:sp>
      <p:sp>
        <p:nvSpPr>
          <p:cNvPr id="4" name="Espace réservé du contenu 3">
            <a:extLst>
              <a:ext uri="{FF2B5EF4-FFF2-40B4-BE49-F238E27FC236}">
                <a16:creationId xmlns:a16="http://schemas.microsoft.com/office/drawing/2014/main" id="{C232CE42-7887-47C2-A6E9-FACFC1B34DB3}"/>
              </a:ext>
            </a:extLst>
          </p:cNvPr>
          <p:cNvSpPr>
            <a:spLocks noGrp="1"/>
          </p:cNvSpPr>
          <p:nvPr>
            <p:ph sz="half" idx="2"/>
          </p:nvPr>
        </p:nvSpPr>
        <p:spPr>
          <a:xfrm>
            <a:off x="1269252" y="3139211"/>
            <a:ext cx="4825158" cy="3407650"/>
          </a:xfrm>
        </p:spPr>
        <p:txBody>
          <a:bodyPr>
            <a:normAutofit fontScale="92500" lnSpcReduction="20000"/>
          </a:bodyPr>
          <a:lstStyle/>
          <a:p>
            <a:r>
              <a:rPr lang="fr-CA" sz="1700" b="1" dirty="0">
                <a:solidFill>
                  <a:schemeClr val="tx2">
                    <a:lumMod val="50000"/>
                  </a:schemeClr>
                </a:solidFill>
              </a:rPr>
              <a:t>Développer ses habiletés sociales :</a:t>
            </a:r>
          </a:p>
          <a:p>
            <a:pPr lvl="1"/>
            <a:r>
              <a:rPr lang="fr-CA" sz="1200" dirty="0">
                <a:solidFill>
                  <a:schemeClr val="tx2">
                    <a:lumMod val="50000"/>
                  </a:schemeClr>
                </a:solidFill>
              </a:rPr>
              <a:t>Jeux multi-âge, jeux coopératifs</a:t>
            </a:r>
          </a:p>
          <a:p>
            <a:pPr lvl="1"/>
            <a:r>
              <a:rPr lang="fr-CA" sz="1200" dirty="0">
                <a:solidFill>
                  <a:schemeClr val="tx2">
                    <a:lumMod val="50000"/>
                  </a:schemeClr>
                </a:solidFill>
              </a:rPr>
              <a:t>Ateliers</a:t>
            </a:r>
          </a:p>
          <a:p>
            <a:pPr lvl="1"/>
            <a:r>
              <a:rPr lang="fr-CA" sz="1200" dirty="0">
                <a:solidFill>
                  <a:schemeClr val="tx2">
                    <a:lumMod val="50000"/>
                  </a:schemeClr>
                </a:solidFill>
              </a:rPr>
              <a:t>Projet d’équipe</a:t>
            </a:r>
          </a:p>
          <a:p>
            <a:pPr lvl="1"/>
            <a:r>
              <a:rPr lang="fr-CA" sz="1200" dirty="0">
                <a:solidFill>
                  <a:schemeClr val="tx2">
                    <a:lumMod val="50000"/>
                  </a:schemeClr>
                </a:solidFill>
              </a:rPr>
              <a:t>Application de la fleur</a:t>
            </a:r>
          </a:p>
          <a:p>
            <a:r>
              <a:rPr lang="fr-CA" sz="1700" b="1" dirty="0">
                <a:solidFill>
                  <a:schemeClr val="tx2">
                    <a:lumMod val="50000"/>
                  </a:schemeClr>
                </a:solidFill>
              </a:rPr>
              <a:t>Apprendre à régler ses conflits :</a:t>
            </a:r>
          </a:p>
          <a:p>
            <a:pPr lvl="1"/>
            <a:r>
              <a:rPr lang="fr-CA" sz="1200" dirty="0">
                <a:solidFill>
                  <a:schemeClr val="tx2">
                    <a:lumMod val="50000"/>
                  </a:schemeClr>
                </a:solidFill>
              </a:rPr>
              <a:t>Utilisation des outils pédagogiques pour la résolution de conflits</a:t>
            </a:r>
          </a:p>
          <a:p>
            <a:r>
              <a:rPr lang="fr-CA" sz="1700" b="1" dirty="0">
                <a:solidFill>
                  <a:schemeClr val="tx2">
                    <a:lumMod val="50000"/>
                  </a:schemeClr>
                </a:solidFill>
              </a:rPr>
              <a:t>Développer sa capacité à respecter et à accueillir ses émotions et ses sentiments ainsi que ceux d’autrui :</a:t>
            </a:r>
          </a:p>
          <a:p>
            <a:pPr lvl="1"/>
            <a:r>
              <a:rPr lang="fr-CA" sz="1200" dirty="0">
                <a:solidFill>
                  <a:schemeClr val="tx2">
                    <a:lumMod val="50000"/>
                  </a:schemeClr>
                </a:solidFill>
              </a:rPr>
              <a:t>Coin calme</a:t>
            </a:r>
          </a:p>
          <a:p>
            <a:pPr lvl="1"/>
            <a:r>
              <a:rPr lang="fr-CA" sz="1200" dirty="0">
                <a:solidFill>
                  <a:schemeClr val="tx2">
                    <a:lumMod val="50000"/>
                  </a:schemeClr>
                </a:solidFill>
              </a:rPr>
              <a:t>Activités sur la pleine conscience</a:t>
            </a:r>
          </a:p>
          <a:p>
            <a:endParaRPr lang="fr-CA" dirty="0"/>
          </a:p>
          <a:p>
            <a:pPr lvl="1"/>
            <a:endParaRPr lang="fr-CA" dirty="0"/>
          </a:p>
        </p:txBody>
      </p:sp>
      <p:sp>
        <p:nvSpPr>
          <p:cNvPr id="5" name="Espace réservé du texte 4">
            <a:extLst>
              <a:ext uri="{FF2B5EF4-FFF2-40B4-BE49-F238E27FC236}">
                <a16:creationId xmlns:a16="http://schemas.microsoft.com/office/drawing/2014/main" id="{2C547055-1672-41CC-8DB7-E3DDA364ECFB}"/>
              </a:ext>
            </a:extLst>
          </p:cNvPr>
          <p:cNvSpPr>
            <a:spLocks noGrp="1"/>
          </p:cNvSpPr>
          <p:nvPr>
            <p:ph type="body" sz="quarter" idx="3"/>
          </p:nvPr>
        </p:nvSpPr>
        <p:spPr>
          <a:xfrm>
            <a:off x="6208709" y="2359653"/>
            <a:ext cx="4825159" cy="576262"/>
          </a:xfrm>
        </p:spPr>
        <p:txBody>
          <a:bodyPr/>
          <a:lstStyle/>
          <a:p>
            <a:r>
              <a:rPr lang="fr-CA" sz="3600" b="1" dirty="0"/>
              <a:t>Engagement</a:t>
            </a:r>
          </a:p>
        </p:txBody>
      </p:sp>
      <p:sp>
        <p:nvSpPr>
          <p:cNvPr id="6" name="Espace réservé du contenu 5">
            <a:extLst>
              <a:ext uri="{FF2B5EF4-FFF2-40B4-BE49-F238E27FC236}">
                <a16:creationId xmlns:a16="http://schemas.microsoft.com/office/drawing/2014/main" id="{5C3587A8-32A0-48D9-A923-1D89C199A817}"/>
              </a:ext>
            </a:extLst>
          </p:cNvPr>
          <p:cNvSpPr>
            <a:spLocks noGrp="1"/>
          </p:cNvSpPr>
          <p:nvPr>
            <p:ph sz="quarter" idx="4"/>
          </p:nvPr>
        </p:nvSpPr>
        <p:spPr>
          <a:xfrm>
            <a:off x="6323007" y="2935915"/>
            <a:ext cx="4825159" cy="3153746"/>
          </a:xfrm>
        </p:spPr>
        <p:txBody>
          <a:bodyPr>
            <a:normAutofit fontScale="92500" lnSpcReduction="20000"/>
          </a:bodyPr>
          <a:lstStyle/>
          <a:p>
            <a:pPr marL="0" indent="0">
              <a:buNone/>
            </a:pPr>
            <a:endParaRPr lang="fr-CA" sz="1000" dirty="0"/>
          </a:p>
          <a:p>
            <a:r>
              <a:rPr lang="fr-CA" sz="1700" b="1" dirty="0">
                <a:solidFill>
                  <a:schemeClr val="tx2">
                    <a:lumMod val="50000"/>
                  </a:schemeClr>
                </a:solidFill>
              </a:rPr>
              <a:t>Respecter l’espace et le matériel mis à sa disposition :</a:t>
            </a:r>
          </a:p>
          <a:p>
            <a:pPr lvl="1"/>
            <a:r>
              <a:rPr lang="fr-CA" sz="1300" dirty="0">
                <a:solidFill>
                  <a:schemeClr val="tx2">
                    <a:lumMod val="50000"/>
                  </a:schemeClr>
                </a:solidFill>
              </a:rPr>
              <a:t>Rangement après chaque utilisation</a:t>
            </a:r>
          </a:p>
          <a:p>
            <a:pPr lvl="1"/>
            <a:r>
              <a:rPr lang="fr-CA" sz="1300" dirty="0">
                <a:solidFill>
                  <a:schemeClr val="tx2">
                    <a:lumMod val="50000"/>
                  </a:schemeClr>
                </a:solidFill>
              </a:rPr>
              <a:t>Implication pour le ménage des étagères tous les mois</a:t>
            </a:r>
          </a:p>
          <a:p>
            <a:r>
              <a:rPr lang="fr-CA" sz="1300" dirty="0">
                <a:solidFill>
                  <a:schemeClr val="tx2">
                    <a:lumMod val="50000"/>
                  </a:schemeClr>
                </a:solidFill>
              </a:rPr>
              <a:t>Aider à découvrir ses forces et les mettre en valeur :</a:t>
            </a:r>
          </a:p>
          <a:p>
            <a:pPr lvl="1"/>
            <a:r>
              <a:rPr lang="fr-CA" sz="1300" dirty="0">
                <a:solidFill>
                  <a:schemeClr val="tx2">
                    <a:lumMod val="50000"/>
                  </a:schemeClr>
                </a:solidFill>
              </a:rPr>
              <a:t>L’élève peut :  </a:t>
            </a:r>
          </a:p>
          <a:p>
            <a:pPr lvl="2"/>
            <a:r>
              <a:rPr lang="fr-CA" sz="1300" dirty="0">
                <a:solidFill>
                  <a:schemeClr val="tx2">
                    <a:lumMod val="50000"/>
                  </a:schemeClr>
                </a:solidFill>
              </a:rPr>
              <a:t>Animer un jeu</a:t>
            </a:r>
          </a:p>
          <a:p>
            <a:pPr lvl="2"/>
            <a:r>
              <a:rPr lang="fr-CA" sz="1300" dirty="0">
                <a:solidFill>
                  <a:schemeClr val="tx2">
                    <a:lumMod val="50000"/>
                  </a:schemeClr>
                </a:solidFill>
              </a:rPr>
              <a:t>Accueillir un nouvel élève, </a:t>
            </a:r>
          </a:p>
          <a:p>
            <a:pPr lvl="2"/>
            <a:r>
              <a:rPr lang="fr-CA" sz="1300" dirty="0">
                <a:solidFill>
                  <a:schemeClr val="tx2">
                    <a:lumMod val="50000"/>
                  </a:schemeClr>
                </a:solidFill>
              </a:rPr>
              <a:t>projet créatifs</a:t>
            </a:r>
          </a:p>
          <a:p>
            <a:pPr lvl="2"/>
            <a:r>
              <a:rPr lang="fr-CA" sz="1300" dirty="0">
                <a:solidFill>
                  <a:schemeClr val="tx2">
                    <a:lumMod val="50000"/>
                  </a:schemeClr>
                </a:solidFill>
              </a:rPr>
              <a:t>gymnastique</a:t>
            </a:r>
            <a:r>
              <a:rPr lang="fr-CA" sz="1300">
                <a:solidFill>
                  <a:schemeClr val="tx2">
                    <a:lumMod val="50000"/>
                  </a:schemeClr>
                </a:solidFill>
              </a:rPr>
              <a:t>, …</a:t>
            </a:r>
            <a:endParaRPr lang="fr-CA" sz="1300" dirty="0">
              <a:solidFill>
                <a:schemeClr val="tx2">
                  <a:lumMod val="50000"/>
                </a:schemeClr>
              </a:solidFill>
            </a:endParaRPr>
          </a:p>
          <a:p>
            <a:endParaRPr lang="fr-CA" dirty="0"/>
          </a:p>
        </p:txBody>
      </p:sp>
    </p:spTree>
    <p:extLst>
      <p:ext uri="{BB962C8B-B14F-4D97-AF65-F5344CB8AC3E}">
        <p14:creationId xmlns:p14="http://schemas.microsoft.com/office/powerpoint/2010/main" val="17978924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293C42D1-9433-4B27-9267-53FF0F2F2DF8}"/>
              </a:ext>
            </a:extLst>
          </p:cNvPr>
          <p:cNvSpPr>
            <a:spLocks noGrp="1"/>
          </p:cNvSpPr>
          <p:nvPr>
            <p:ph idx="1"/>
          </p:nvPr>
        </p:nvSpPr>
        <p:spPr>
          <a:xfrm>
            <a:off x="529594" y="2614391"/>
            <a:ext cx="11233316" cy="628432"/>
          </a:xfrm>
        </p:spPr>
        <p:txBody>
          <a:bodyPr>
            <a:normAutofit/>
          </a:bodyPr>
          <a:lstStyle/>
          <a:p>
            <a:r>
              <a:rPr lang="fr-CA" b="1" dirty="0">
                <a:solidFill>
                  <a:schemeClr val="tx2">
                    <a:lumMod val="50000"/>
                  </a:schemeClr>
                </a:solidFill>
              </a:rPr>
              <a:t>Le service de garde compte un grand groupe multi-âge d’environ 35 enfants et 2 éducatrices.</a:t>
            </a:r>
          </a:p>
        </p:txBody>
      </p:sp>
      <p:sp>
        <p:nvSpPr>
          <p:cNvPr id="4" name="Rectangle 3">
            <a:extLst>
              <a:ext uri="{FF2B5EF4-FFF2-40B4-BE49-F238E27FC236}">
                <a16:creationId xmlns:a16="http://schemas.microsoft.com/office/drawing/2014/main" id="{327FFD60-AB11-4105-9196-E71D461CE85F}"/>
              </a:ext>
            </a:extLst>
          </p:cNvPr>
          <p:cNvSpPr/>
          <p:nvPr/>
        </p:nvSpPr>
        <p:spPr>
          <a:xfrm>
            <a:off x="6276511" y="3266146"/>
            <a:ext cx="2610035" cy="3104963"/>
          </a:xfrm>
          <a:prstGeom prst="rect">
            <a:avLst/>
          </a:prstGeom>
          <a:ln w="38100">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1600" b="1" dirty="0"/>
              <a:t>Structuration </a:t>
            </a:r>
          </a:p>
          <a:p>
            <a:pPr algn="ctr"/>
            <a:r>
              <a:rPr lang="fr-CA" sz="1600" b="1" dirty="0"/>
              <a:t>des lieux : </a:t>
            </a:r>
          </a:p>
          <a:p>
            <a:endParaRPr lang="fr-CA" sz="1000" dirty="0"/>
          </a:p>
          <a:p>
            <a:pPr marL="285750" indent="-285750">
              <a:buFontTx/>
              <a:buChar char="-"/>
            </a:pPr>
            <a:r>
              <a:rPr lang="fr-CA" sz="1600" dirty="0"/>
              <a:t>Local du service de garde</a:t>
            </a:r>
          </a:p>
          <a:p>
            <a:pPr marL="285750" indent="-285750">
              <a:buFontTx/>
              <a:buChar char="-"/>
            </a:pPr>
            <a:r>
              <a:rPr lang="fr-CA" sz="1600" dirty="0"/>
              <a:t>Salle de bain dans le service de garde</a:t>
            </a:r>
          </a:p>
          <a:p>
            <a:pPr marL="285750" indent="-285750">
              <a:buFontTx/>
              <a:buChar char="-"/>
            </a:pPr>
            <a:r>
              <a:rPr lang="fr-CA" sz="1600" dirty="0"/>
              <a:t>Vestiaire à proximité</a:t>
            </a:r>
          </a:p>
          <a:p>
            <a:pPr marL="285750" indent="-285750">
              <a:buFontTx/>
              <a:buChar char="-"/>
            </a:pPr>
            <a:r>
              <a:rPr lang="fr-CA" sz="1600" dirty="0"/>
              <a:t>Gymnase</a:t>
            </a:r>
          </a:p>
          <a:p>
            <a:pPr marL="285750" indent="-285750">
              <a:buFontTx/>
              <a:buChar char="-"/>
            </a:pPr>
            <a:r>
              <a:rPr lang="fr-CA" sz="1600" dirty="0"/>
              <a:t>Bibliothèque</a:t>
            </a:r>
          </a:p>
          <a:p>
            <a:pPr marL="285750" indent="-285750">
              <a:buFontTx/>
              <a:buChar char="-"/>
            </a:pPr>
            <a:r>
              <a:rPr lang="fr-CA" sz="1600" dirty="0"/>
              <a:t>Cour extérieure</a:t>
            </a:r>
          </a:p>
          <a:p>
            <a:pPr marL="285750" indent="-285750">
              <a:buFontTx/>
              <a:buChar char="-"/>
            </a:pPr>
            <a:r>
              <a:rPr lang="fr-CA" sz="1600" dirty="0"/>
              <a:t>Parc-école</a:t>
            </a:r>
            <a:endParaRPr lang="fr-CA" dirty="0"/>
          </a:p>
        </p:txBody>
      </p:sp>
      <p:sp>
        <p:nvSpPr>
          <p:cNvPr id="5" name="Rectangle 4">
            <a:extLst>
              <a:ext uri="{FF2B5EF4-FFF2-40B4-BE49-F238E27FC236}">
                <a16:creationId xmlns:a16="http://schemas.microsoft.com/office/drawing/2014/main" id="{F0DF63D3-DE08-42E0-9E58-FEEF8F1528DC}"/>
              </a:ext>
            </a:extLst>
          </p:cNvPr>
          <p:cNvSpPr/>
          <p:nvPr/>
        </p:nvSpPr>
        <p:spPr>
          <a:xfrm>
            <a:off x="523783" y="3266146"/>
            <a:ext cx="2610035" cy="3104963"/>
          </a:xfrm>
          <a:prstGeom prst="rect">
            <a:avLst/>
          </a:prstGeom>
          <a:ln w="38100">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1600" b="1" dirty="0"/>
              <a:t>Structuration </a:t>
            </a:r>
          </a:p>
          <a:p>
            <a:pPr algn="ctr"/>
            <a:r>
              <a:rPr lang="fr-CA" sz="1600" b="1" dirty="0"/>
              <a:t>des activités : </a:t>
            </a:r>
          </a:p>
          <a:p>
            <a:endParaRPr lang="fr-CA" sz="1000" dirty="0"/>
          </a:p>
          <a:p>
            <a:pPr marL="285750" indent="-285750">
              <a:buFontTx/>
              <a:buChar char="-"/>
            </a:pPr>
            <a:r>
              <a:rPr lang="fr-CA" sz="1600" dirty="0"/>
              <a:t>Planification fait par thématiques</a:t>
            </a:r>
          </a:p>
          <a:p>
            <a:pPr marL="742950" lvl="1" indent="-285750">
              <a:buFontTx/>
              <a:buChar char="-"/>
            </a:pPr>
            <a:r>
              <a:rPr lang="fr-CA" sz="1000" dirty="0"/>
              <a:t>Projet à cout terme</a:t>
            </a:r>
          </a:p>
          <a:p>
            <a:pPr marL="742950" lvl="1" indent="-285750">
              <a:buFontTx/>
              <a:buChar char="-"/>
            </a:pPr>
            <a:r>
              <a:rPr lang="fr-CA" sz="1000" dirty="0"/>
              <a:t>Projet à long terme</a:t>
            </a:r>
          </a:p>
          <a:p>
            <a:pPr marL="742950" lvl="1" indent="-285750">
              <a:buFontTx/>
              <a:buChar char="-"/>
            </a:pPr>
            <a:r>
              <a:rPr lang="fr-CA" sz="1000" dirty="0"/>
              <a:t>Routine</a:t>
            </a:r>
          </a:p>
          <a:p>
            <a:pPr marL="742950" lvl="1" indent="-285750">
              <a:buFontTx/>
              <a:buChar char="-"/>
            </a:pPr>
            <a:r>
              <a:rPr lang="fr-CA" sz="1000" dirty="0"/>
              <a:t>Transitions</a:t>
            </a:r>
          </a:p>
          <a:p>
            <a:pPr marL="742950" lvl="1" indent="-285750">
              <a:buFontTx/>
              <a:buChar char="-"/>
            </a:pPr>
            <a:r>
              <a:rPr lang="fr-CA" sz="1000" dirty="0"/>
              <a:t>Activités libres</a:t>
            </a:r>
          </a:p>
          <a:p>
            <a:pPr marL="285750" indent="-285750">
              <a:buFontTx/>
              <a:buChar char="-"/>
            </a:pPr>
            <a:r>
              <a:rPr lang="fr-CA" sz="1600" dirty="0"/>
              <a:t>Journées pédagogiques maisons et sorties</a:t>
            </a:r>
          </a:p>
        </p:txBody>
      </p:sp>
      <p:sp>
        <p:nvSpPr>
          <p:cNvPr id="6" name="Rectangle 5">
            <a:extLst>
              <a:ext uri="{FF2B5EF4-FFF2-40B4-BE49-F238E27FC236}">
                <a16:creationId xmlns:a16="http://schemas.microsoft.com/office/drawing/2014/main" id="{8D281EC4-E5C8-46FC-9E0E-5A0B25D28422}"/>
              </a:ext>
            </a:extLst>
          </p:cNvPr>
          <p:cNvSpPr/>
          <p:nvPr/>
        </p:nvSpPr>
        <p:spPr>
          <a:xfrm>
            <a:off x="3400147" y="3266146"/>
            <a:ext cx="2610035" cy="3104963"/>
          </a:xfrm>
          <a:prstGeom prst="rect">
            <a:avLst/>
          </a:prstGeom>
          <a:ln w="38100">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1600" b="1" dirty="0"/>
              <a:t>Structuration </a:t>
            </a:r>
          </a:p>
          <a:p>
            <a:pPr algn="ctr"/>
            <a:r>
              <a:rPr lang="fr-CA" sz="1600" b="1" dirty="0"/>
              <a:t>du temps : </a:t>
            </a:r>
          </a:p>
          <a:p>
            <a:pPr algn="ctr"/>
            <a:endParaRPr lang="fr-CA" sz="1000" b="1" dirty="0"/>
          </a:p>
          <a:p>
            <a:pPr marL="285750" indent="-285750">
              <a:buFontTx/>
              <a:buChar char="-"/>
            </a:pPr>
            <a:r>
              <a:rPr lang="fr-CA" sz="1600" dirty="0"/>
              <a:t>Routine bien établie pour favoriser le bon fonctionnement</a:t>
            </a:r>
          </a:p>
          <a:p>
            <a:pPr marL="285750" indent="-285750">
              <a:buFontTx/>
              <a:buChar char="-"/>
            </a:pPr>
            <a:endParaRPr lang="fr-CA" sz="1600" dirty="0"/>
          </a:p>
          <a:p>
            <a:pPr marL="285750" indent="-285750">
              <a:buFontTx/>
              <a:buChar char="-"/>
            </a:pPr>
            <a:endParaRPr lang="fr-CA" sz="1600" dirty="0"/>
          </a:p>
          <a:p>
            <a:endParaRPr lang="fr-CA" sz="1600" dirty="0"/>
          </a:p>
          <a:p>
            <a:pPr marL="285750" indent="-285750">
              <a:buFontTx/>
              <a:buChar char="-"/>
            </a:pPr>
            <a:endParaRPr lang="fr-CA" dirty="0"/>
          </a:p>
          <a:p>
            <a:pPr marL="285750" indent="-285750">
              <a:buFontTx/>
              <a:buChar char="-"/>
            </a:pPr>
            <a:endParaRPr lang="fr-CA" dirty="0"/>
          </a:p>
        </p:txBody>
      </p:sp>
      <p:sp>
        <p:nvSpPr>
          <p:cNvPr id="7" name="Rectangle 6">
            <a:extLst>
              <a:ext uri="{FF2B5EF4-FFF2-40B4-BE49-F238E27FC236}">
                <a16:creationId xmlns:a16="http://schemas.microsoft.com/office/drawing/2014/main" id="{A3DAC680-9584-4CF1-AA4A-197AD405D451}"/>
              </a:ext>
            </a:extLst>
          </p:cNvPr>
          <p:cNvSpPr/>
          <p:nvPr/>
        </p:nvSpPr>
        <p:spPr>
          <a:xfrm>
            <a:off x="9152875" y="3280142"/>
            <a:ext cx="2610035" cy="3093859"/>
          </a:xfrm>
          <a:prstGeom prst="rect">
            <a:avLst/>
          </a:prstGeom>
          <a:ln w="38100">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b="1" dirty="0"/>
          </a:p>
          <a:p>
            <a:pPr algn="ctr"/>
            <a:r>
              <a:rPr lang="fr-CA" sz="1600" b="1" dirty="0"/>
              <a:t>Communication </a:t>
            </a:r>
          </a:p>
          <a:p>
            <a:pPr algn="ctr"/>
            <a:r>
              <a:rPr lang="fr-CA" sz="1600" b="1" dirty="0"/>
              <a:t>avec les parents :</a:t>
            </a:r>
          </a:p>
          <a:p>
            <a:pPr algn="ctr"/>
            <a:endParaRPr lang="fr-CA" sz="1000" b="1" dirty="0"/>
          </a:p>
          <a:p>
            <a:pPr marL="285750" indent="-285750">
              <a:buFontTx/>
              <a:buChar char="-"/>
            </a:pPr>
            <a:r>
              <a:rPr lang="fr-CA" sz="1600" dirty="0"/>
              <a:t>Envoi par courriel des thématiques et des inscriptions pour les journées pédagogiques</a:t>
            </a:r>
          </a:p>
          <a:p>
            <a:pPr marL="285750" indent="-285750">
              <a:buFontTx/>
              <a:buChar char="-"/>
            </a:pPr>
            <a:r>
              <a:rPr lang="fr-CA" sz="1600" dirty="0"/>
              <a:t>Messages verbaux au besoin</a:t>
            </a:r>
          </a:p>
          <a:p>
            <a:pPr marL="285750" indent="-285750">
              <a:buFontTx/>
              <a:buChar char="-"/>
            </a:pPr>
            <a:r>
              <a:rPr lang="fr-CA" sz="1600" dirty="0"/>
              <a:t>Babillard à l’entrée</a:t>
            </a:r>
          </a:p>
          <a:p>
            <a:pPr marL="285750" indent="-285750">
              <a:buFontTx/>
              <a:buChar char="-"/>
            </a:pPr>
            <a:r>
              <a:rPr lang="fr-CA" sz="1600" dirty="0"/>
              <a:t>Mémo boîte à lunch</a:t>
            </a:r>
          </a:p>
          <a:p>
            <a:pPr marL="285750" indent="-285750">
              <a:buFontTx/>
              <a:buChar char="-"/>
            </a:pPr>
            <a:endParaRPr lang="fr-CA" dirty="0"/>
          </a:p>
        </p:txBody>
      </p:sp>
      <p:sp>
        <p:nvSpPr>
          <p:cNvPr id="8" name="Titre 7">
            <a:extLst>
              <a:ext uri="{FF2B5EF4-FFF2-40B4-BE49-F238E27FC236}">
                <a16:creationId xmlns:a16="http://schemas.microsoft.com/office/drawing/2014/main" id="{27AED8D6-9BA7-4EA4-9AAE-5A7616866C34}"/>
              </a:ext>
            </a:extLst>
          </p:cNvPr>
          <p:cNvSpPr>
            <a:spLocks noGrp="1"/>
          </p:cNvSpPr>
          <p:nvPr>
            <p:ph type="title"/>
          </p:nvPr>
        </p:nvSpPr>
        <p:spPr>
          <a:xfrm>
            <a:off x="729814" y="775225"/>
            <a:ext cx="8761413" cy="706964"/>
          </a:xfrm>
        </p:spPr>
        <p:txBody>
          <a:bodyPr/>
          <a:lstStyle/>
          <a:p>
            <a:r>
              <a:rPr lang="fr-CA" dirty="0"/>
              <a:t>Organisation</a:t>
            </a:r>
          </a:p>
        </p:txBody>
      </p:sp>
    </p:spTree>
    <p:extLst>
      <p:ext uri="{BB962C8B-B14F-4D97-AF65-F5344CB8AC3E}">
        <p14:creationId xmlns:p14="http://schemas.microsoft.com/office/powerpoint/2010/main" val="36949176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15BBC6-1976-47CA-A4AC-8D85BB8CDB14}"/>
              </a:ext>
            </a:extLst>
          </p:cNvPr>
          <p:cNvSpPr>
            <a:spLocks noGrp="1"/>
          </p:cNvSpPr>
          <p:nvPr>
            <p:ph type="title"/>
          </p:nvPr>
        </p:nvSpPr>
        <p:spPr>
          <a:xfrm>
            <a:off x="995155" y="890360"/>
            <a:ext cx="8761413" cy="706964"/>
          </a:xfrm>
        </p:spPr>
        <p:txBody>
          <a:bodyPr/>
          <a:lstStyle/>
          <a:p>
            <a:r>
              <a:rPr lang="fr-CA" dirty="0"/>
              <a:t>Les types d’activités </a:t>
            </a:r>
          </a:p>
        </p:txBody>
      </p:sp>
      <p:sp>
        <p:nvSpPr>
          <p:cNvPr id="3" name="Rectangle 2">
            <a:extLst>
              <a:ext uri="{FF2B5EF4-FFF2-40B4-BE49-F238E27FC236}">
                <a16:creationId xmlns:a16="http://schemas.microsoft.com/office/drawing/2014/main" id="{F6CDD5A6-2E6B-4506-B702-A61867FCA2BB}"/>
              </a:ext>
            </a:extLst>
          </p:cNvPr>
          <p:cNvSpPr/>
          <p:nvPr/>
        </p:nvSpPr>
        <p:spPr>
          <a:xfrm rot="21109950">
            <a:off x="1462810" y="2103836"/>
            <a:ext cx="3650205" cy="3750361"/>
          </a:xfrm>
          <a:prstGeom prst="rect">
            <a:avLst/>
          </a:prstGeom>
          <a:ln w="3810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Tx/>
              <a:buChar char="-"/>
            </a:pPr>
            <a:r>
              <a:rPr lang="fr-CA" b="1" dirty="0"/>
              <a:t>Arts plastiques</a:t>
            </a:r>
          </a:p>
          <a:p>
            <a:pPr marL="285750" indent="-285750">
              <a:buFontTx/>
              <a:buChar char="-"/>
            </a:pPr>
            <a:r>
              <a:rPr lang="fr-CA" b="1" dirty="0"/>
              <a:t>Psychomotricité</a:t>
            </a:r>
          </a:p>
          <a:p>
            <a:pPr marL="285750" indent="-285750">
              <a:buFontTx/>
              <a:buChar char="-"/>
            </a:pPr>
            <a:r>
              <a:rPr lang="fr-CA" b="1" dirty="0"/>
              <a:t>Sciences</a:t>
            </a:r>
          </a:p>
          <a:p>
            <a:pPr marL="285750" indent="-285750">
              <a:buFontTx/>
              <a:buChar char="-"/>
            </a:pPr>
            <a:r>
              <a:rPr lang="fr-CA" b="1" dirty="0"/>
              <a:t>Expression dramatique</a:t>
            </a:r>
          </a:p>
          <a:p>
            <a:pPr marL="285750" indent="-285750">
              <a:buFontTx/>
              <a:buChar char="-"/>
            </a:pPr>
            <a:r>
              <a:rPr lang="fr-CA" b="1" dirty="0"/>
              <a:t>Cuisine</a:t>
            </a:r>
          </a:p>
          <a:p>
            <a:pPr marL="285750" indent="-285750">
              <a:buFontTx/>
              <a:buChar char="-"/>
            </a:pPr>
            <a:r>
              <a:rPr lang="fr-CA" b="1" dirty="0"/>
              <a:t>Détente </a:t>
            </a:r>
          </a:p>
          <a:p>
            <a:pPr marL="285750" indent="-285750">
              <a:buFontTx/>
              <a:buChar char="-"/>
            </a:pPr>
            <a:r>
              <a:rPr lang="fr-CA" b="1" dirty="0"/>
              <a:t>Lecture </a:t>
            </a:r>
          </a:p>
          <a:p>
            <a:pPr marL="285750" indent="-285750">
              <a:buFontTx/>
              <a:buChar char="-"/>
            </a:pPr>
            <a:r>
              <a:rPr lang="fr-CA" b="1" dirty="0"/>
              <a:t>Construction</a:t>
            </a:r>
          </a:p>
          <a:p>
            <a:pPr marL="285750" indent="-285750">
              <a:buFontTx/>
              <a:buChar char="-"/>
            </a:pPr>
            <a:r>
              <a:rPr lang="fr-CA" b="1" dirty="0"/>
              <a:t>Horticulture</a:t>
            </a:r>
          </a:p>
          <a:p>
            <a:pPr marL="285750" indent="-285750">
              <a:buFontTx/>
              <a:buChar char="-"/>
            </a:pPr>
            <a:r>
              <a:rPr lang="fr-CA" b="1" dirty="0"/>
              <a:t>…</a:t>
            </a:r>
          </a:p>
          <a:p>
            <a:endParaRPr lang="fr-CA" b="1" dirty="0"/>
          </a:p>
        </p:txBody>
      </p:sp>
      <p:sp>
        <p:nvSpPr>
          <p:cNvPr id="13" name="Ellipse 12">
            <a:extLst>
              <a:ext uri="{FF2B5EF4-FFF2-40B4-BE49-F238E27FC236}">
                <a16:creationId xmlns:a16="http://schemas.microsoft.com/office/drawing/2014/main" id="{03A9A624-B0A4-4B55-AC96-3EFE247A00EE}"/>
              </a:ext>
            </a:extLst>
          </p:cNvPr>
          <p:cNvSpPr/>
          <p:nvPr/>
        </p:nvSpPr>
        <p:spPr>
          <a:xfrm rot="285355">
            <a:off x="6465840" y="2635294"/>
            <a:ext cx="4065974" cy="2145031"/>
          </a:xfrm>
          <a:prstGeom prst="ellipse">
            <a:avLst/>
          </a:prstGeom>
          <a:solidFill>
            <a:srgbClr val="C00000"/>
          </a:solidFill>
          <a:ln w="3810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dirty="0"/>
              <a:t>Les activités doivent aussi répondre aux besoins et aux intérêts des enfants.</a:t>
            </a:r>
          </a:p>
        </p:txBody>
      </p:sp>
    </p:spTree>
    <p:extLst>
      <p:ext uri="{BB962C8B-B14F-4D97-AF65-F5344CB8AC3E}">
        <p14:creationId xmlns:p14="http://schemas.microsoft.com/office/powerpoint/2010/main" val="21417807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lle d’ions">
  <a:themeElements>
    <a:clrScheme name="Salle d’ions">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Salle d’ions">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alle d’ions">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docProps/app.xml><?xml version="1.0" encoding="utf-8"?>
<Properties xmlns="http://schemas.openxmlformats.org/officeDocument/2006/extended-properties" xmlns:vt="http://schemas.openxmlformats.org/officeDocument/2006/docPropsVTypes">
  <Template>Ion Boardroom</Template>
  <TotalTime>964</TotalTime>
  <Words>859</Words>
  <Application>Microsoft Office PowerPoint</Application>
  <PresentationFormat>Grand écran</PresentationFormat>
  <Paragraphs>172</Paragraphs>
  <Slides>11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11</vt:i4>
      </vt:variant>
    </vt:vector>
  </HeadingPairs>
  <TitlesOfParts>
    <vt:vector size="16" baseType="lpstr">
      <vt:lpstr>Arial</vt:lpstr>
      <vt:lpstr>Calibri</vt:lpstr>
      <vt:lpstr>Century Gothic</vt:lpstr>
      <vt:lpstr>Wingdings 3</vt:lpstr>
      <vt:lpstr>Salle d’ions</vt:lpstr>
      <vt:lpstr>Programme d’activités  service de garde École Notre-dame-du-Sacré-Cœur  Année scolaire 2022-2023</vt:lpstr>
      <vt:lpstr>Définition d’un programme d’activités</vt:lpstr>
      <vt:lpstr>La mission du service de garde</vt:lpstr>
      <vt:lpstr>Le développement global de l’enfant</vt:lpstr>
      <vt:lpstr>Les valeurs du service de garde</vt:lpstr>
      <vt:lpstr>Objectifs et moyens pour chacune des valeurs</vt:lpstr>
      <vt:lpstr>Objectifs et moyens pour chacune des valeurs (suite)</vt:lpstr>
      <vt:lpstr>Organisation</vt:lpstr>
      <vt:lpstr>Les types d’activités </vt:lpstr>
      <vt:lpstr>Horaire-type </vt:lpstr>
      <vt:lpstr>Équipe du service de garde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Programme éducatif  service de garde</dc:title>
  <dc:creator>Mélanie Bureau</dc:creator>
  <cp:lastModifiedBy>Mélanie Bureau</cp:lastModifiedBy>
  <cp:revision>8</cp:revision>
  <dcterms:created xsi:type="dcterms:W3CDTF">2022-04-12T13:12:24Z</dcterms:created>
  <dcterms:modified xsi:type="dcterms:W3CDTF">2022-05-18T15:02:32Z</dcterms:modified>
</cp:coreProperties>
</file>